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380" r:id="rId2"/>
    <p:sldId id="287" r:id="rId3"/>
    <p:sldId id="404" r:id="rId4"/>
    <p:sldId id="405" r:id="rId5"/>
    <p:sldId id="407" r:id="rId6"/>
    <p:sldId id="408" r:id="rId7"/>
    <p:sldId id="409" r:id="rId8"/>
    <p:sldId id="406" r:id="rId9"/>
    <p:sldId id="410" r:id="rId10"/>
    <p:sldId id="411" r:id="rId11"/>
    <p:sldId id="412" r:id="rId12"/>
    <p:sldId id="413" r:id="rId13"/>
    <p:sldId id="414" r:id="rId14"/>
    <p:sldId id="415" r:id="rId15"/>
    <p:sldId id="416" r:id="rId16"/>
    <p:sldId id="417" r:id="rId17"/>
    <p:sldId id="418" r:id="rId18"/>
    <p:sldId id="419" r:id="rId19"/>
    <p:sldId id="420" r:id="rId20"/>
    <p:sldId id="421" r:id="rId21"/>
    <p:sldId id="422" r:id="rId22"/>
    <p:sldId id="423" r:id="rId23"/>
    <p:sldId id="424" r:id="rId24"/>
    <p:sldId id="425" r:id="rId25"/>
    <p:sldId id="426" r:id="rId26"/>
    <p:sldId id="427" r:id="rId27"/>
    <p:sldId id="428" r:id="rId28"/>
    <p:sldId id="429" r:id="rId29"/>
    <p:sldId id="430" r:id="rId30"/>
    <p:sldId id="431" r:id="rId31"/>
    <p:sldId id="432" r:id="rId32"/>
    <p:sldId id="433" r:id="rId33"/>
    <p:sldId id="434" r:id="rId34"/>
    <p:sldId id="435" r:id="rId35"/>
    <p:sldId id="310" r:id="rId36"/>
  </p:sldIdLst>
  <p:sldSz cx="12192000" cy="6858000"/>
  <p:notesSz cx="6858000" cy="9144000"/>
  <p:defaultTextStyle>
    <a:defPPr>
      <a:defRPr lang="ar-K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3C5B"/>
    <a:srgbClr val="495E78"/>
    <a:srgbClr val="AB852D"/>
    <a:srgbClr val="AD8100"/>
    <a:srgbClr val="B39019"/>
    <a:srgbClr val="D3D1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02" autoAdjust="0"/>
    <p:restoredTop sz="94660"/>
  </p:normalViewPr>
  <p:slideViewPr>
    <p:cSldViewPr snapToGrid="0">
      <p:cViewPr varScale="1">
        <p:scale>
          <a:sx n="127" d="100"/>
          <a:sy n="127" d="100"/>
        </p:scale>
        <p:origin x="124" y="9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4CA9B2-070B-40B0-860C-A4729E00C2BC}"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249BB0B6-A58C-4F73-A296-1FEA383CB0DC}">
      <dgm:prSet phldrT="[Text]" custT="1"/>
      <dgm:spPr>
        <a:solidFill>
          <a:srgbClr val="023C5B"/>
        </a:solidFill>
      </dgm:spPr>
      <dgm:t>
        <a:bodyPr/>
        <a:lstStyle/>
        <a:p>
          <a:r>
            <a:rPr lang="ar-KW" sz="1800" b="1" dirty="0"/>
            <a:t>جريمة مالية يرتكبها شخص أو شركة</a:t>
          </a:r>
          <a:endParaRPr lang="en-US" sz="1800" b="1" dirty="0"/>
        </a:p>
      </dgm:t>
    </dgm:pt>
    <dgm:pt modelId="{B4CB66B3-C8EA-43A5-9613-557146F2772F}" type="parTrans" cxnId="{711D01EC-5D77-4495-B06E-95E1E54EAC7D}">
      <dgm:prSet/>
      <dgm:spPr/>
      <dgm:t>
        <a:bodyPr/>
        <a:lstStyle/>
        <a:p>
          <a:endParaRPr lang="en-US"/>
        </a:p>
      </dgm:t>
    </dgm:pt>
    <dgm:pt modelId="{9E5899C7-9D42-4720-9CA4-A06EAD62DFB2}" type="sibTrans" cxnId="{711D01EC-5D77-4495-B06E-95E1E54EAC7D}">
      <dgm:prSet/>
      <dgm:spPr/>
      <dgm:t>
        <a:bodyPr/>
        <a:lstStyle/>
        <a:p>
          <a:endParaRPr lang="en-US"/>
        </a:p>
      </dgm:t>
    </dgm:pt>
    <dgm:pt modelId="{5690256B-D45C-4EA8-B500-F7A6C9FEEBC4}">
      <dgm:prSet phldrT="[Text]" custT="1"/>
      <dgm:spPr>
        <a:solidFill>
          <a:srgbClr val="023C5B"/>
        </a:solidFill>
      </dgm:spPr>
      <dgm:t>
        <a:bodyPr/>
        <a:lstStyle/>
        <a:p>
          <a:r>
            <a:rPr lang="ar-KW" sz="1600" b="1" dirty="0"/>
            <a:t>أموال متحصلة من الجريمة</a:t>
          </a:r>
          <a:endParaRPr lang="en-US" sz="1600" b="1" dirty="0"/>
        </a:p>
      </dgm:t>
    </dgm:pt>
    <dgm:pt modelId="{11698AD8-A1DE-4985-B6F3-C326DDC7FFFA}" type="parTrans" cxnId="{9F05FD6C-BA49-4BE1-967B-84C59D4AC44C}">
      <dgm:prSet/>
      <dgm:spPr/>
      <dgm:t>
        <a:bodyPr/>
        <a:lstStyle/>
        <a:p>
          <a:endParaRPr lang="en-US"/>
        </a:p>
      </dgm:t>
    </dgm:pt>
    <dgm:pt modelId="{A81A8748-9DAA-4A40-854A-D06F1B5A1256}" type="sibTrans" cxnId="{9F05FD6C-BA49-4BE1-967B-84C59D4AC44C}">
      <dgm:prSet/>
      <dgm:spPr/>
      <dgm:t>
        <a:bodyPr/>
        <a:lstStyle/>
        <a:p>
          <a:endParaRPr lang="en-US"/>
        </a:p>
      </dgm:t>
    </dgm:pt>
    <dgm:pt modelId="{814A326B-8BDF-42C8-B5E3-342D8FD405C4}">
      <dgm:prSet phldrT="[Text]" custT="1"/>
      <dgm:spPr>
        <a:solidFill>
          <a:srgbClr val="023C5B"/>
        </a:solidFill>
      </dgm:spPr>
      <dgm:t>
        <a:bodyPr/>
        <a:lstStyle/>
        <a:p>
          <a:r>
            <a:rPr lang="ar-KW" sz="1800" b="1" dirty="0"/>
            <a:t>أموال غير قانونية</a:t>
          </a:r>
          <a:endParaRPr lang="en-US" sz="1800" b="1" dirty="0"/>
        </a:p>
      </dgm:t>
    </dgm:pt>
    <dgm:pt modelId="{321AB5E8-926A-4D27-85F2-89ABEF4CCACA}" type="parTrans" cxnId="{AF407FF1-16A5-40D2-B459-2ADD0B014221}">
      <dgm:prSet/>
      <dgm:spPr/>
      <dgm:t>
        <a:bodyPr/>
        <a:lstStyle/>
        <a:p>
          <a:endParaRPr lang="en-US"/>
        </a:p>
      </dgm:t>
    </dgm:pt>
    <dgm:pt modelId="{A4354337-B3CE-4B8F-8DDC-34368A425026}" type="sibTrans" cxnId="{AF407FF1-16A5-40D2-B459-2ADD0B014221}">
      <dgm:prSet/>
      <dgm:spPr/>
      <dgm:t>
        <a:bodyPr/>
        <a:lstStyle/>
        <a:p>
          <a:endParaRPr lang="en-US"/>
        </a:p>
      </dgm:t>
    </dgm:pt>
    <dgm:pt modelId="{9DAAF373-F945-44A1-A9E2-87CB2AB8728C}">
      <dgm:prSet phldrT="[Text]"/>
      <dgm:spPr>
        <a:solidFill>
          <a:srgbClr val="023C5B"/>
        </a:solidFill>
      </dgm:spPr>
      <dgm:t>
        <a:bodyPr/>
        <a:lstStyle/>
        <a:p>
          <a:r>
            <a:rPr lang="ar-KW" b="1"/>
            <a:t>عملية غسل الأموال</a:t>
          </a:r>
          <a:endParaRPr lang="en-US" b="1" dirty="0"/>
        </a:p>
      </dgm:t>
    </dgm:pt>
    <dgm:pt modelId="{8CAA79E3-5905-48CA-81F9-01D6B7B0BBFB}" type="parTrans" cxnId="{65BE5E39-194B-4BA8-8D92-089DD588C016}">
      <dgm:prSet/>
      <dgm:spPr/>
      <dgm:t>
        <a:bodyPr/>
        <a:lstStyle/>
        <a:p>
          <a:endParaRPr lang="en-US"/>
        </a:p>
      </dgm:t>
    </dgm:pt>
    <dgm:pt modelId="{38D5DF86-E893-4E26-A907-CC9317365BF9}" type="sibTrans" cxnId="{65BE5E39-194B-4BA8-8D92-089DD588C016}">
      <dgm:prSet/>
      <dgm:spPr/>
      <dgm:t>
        <a:bodyPr/>
        <a:lstStyle/>
        <a:p>
          <a:endParaRPr lang="en-US"/>
        </a:p>
      </dgm:t>
    </dgm:pt>
    <dgm:pt modelId="{26728220-E11C-4460-B021-C829853BF071}">
      <dgm:prSet phldrT="[Text]"/>
      <dgm:spPr>
        <a:solidFill>
          <a:srgbClr val="023C5B"/>
        </a:solidFill>
      </dgm:spPr>
      <dgm:t>
        <a:bodyPr/>
        <a:lstStyle/>
        <a:p>
          <a:r>
            <a:rPr lang="ar-KW" b="1" dirty="0"/>
            <a:t>صفة قانونية</a:t>
          </a:r>
          <a:endParaRPr lang="en-US" b="1" dirty="0"/>
        </a:p>
      </dgm:t>
    </dgm:pt>
    <dgm:pt modelId="{4FD55434-E294-4FBF-B3BC-9F3658F70BB2}" type="parTrans" cxnId="{8C01976D-8B2E-44DD-A480-05F8AD16ECE1}">
      <dgm:prSet/>
      <dgm:spPr/>
      <dgm:t>
        <a:bodyPr/>
        <a:lstStyle/>
        <a:p>
          <a:endParaRPr lang="en-US"/>
        </a:p>
      </dgm:t>
    </dgm:pt>
    <dgm:pt modelId="{490FDC28-7C21-4137-9C93-82AF4FA9AC22}" type="sibTrans" cxnId="{8C01976D-8B2E-44DD-A480-05F8AD16ECE1}">
      <dgm:prSet/>
      <dgm:spPr/>
      <dgm:t>
        <a:bodyPr/>
        <a:lstStyle/>
        <a:p>
          <a:endParaRPr lang="en-US"/>
        </a:p>
      </dgm:t>
    </dgm:pt>
    <dgm:pt modelId="{C47B36D2-D893-4F32-ABF7-2A99EA30B5F1}">
      <dgm:prSet custT="1"/>
      <dgm:spPr>
        <a:solidFill>
          <a:srgbClr val="023C5B"/>
        </a:solidFill>
      </dgm:spPr>
      <dgm:t>
        <a:bodyPr/>
        <a:lstStyle/>
        <a:p>
          <a:r>
            <a:rPr lang="ar-KW" sz="1600" b="1" dirty="0"/>
            <a:t>أموال نظيفة تعود للشخص أو الشركة</a:t>
          </a:r>
          <a:endParaRPr lang="en-US" sz="1600" b="1" dirty="0"/>
        </a:p>
      </dgm:t>
    </dgm:pt>
    <dgm:pt modelId="{482E1392-9DE4-48BC-9CA8-5BE683572281}" type="parTrans" cxnId="{9B670B52-87CA-4BF4-8C98-2F66B77BCF2B}">
      <dgm:prSet/>
      <dgm:spPr/>
      <dgm:t>
        <a:bodyPr/>
        <a:lstStyle/>
        <a:p>
          <a:endParaRPr lang="en-US"/>
        </a:p>
      </dgm:t>
    </dgm:pt>
    <dgm:pt modelId="{2546BDAD-B711-47CC-AAD7-A4E358A1E24D}" type="sibTrans" cxnId="{9B670B52-87CA-4BF4-8C98-2F66B77BCF2B}">
      <dgm:prSet/>
      <dgm:spPr/>
      <dgm:t>
        <a:bodyPr/>
        <a:lstStyle/>
        <a:p>
          <a:endParaRPr lang="en-US"/>
        </a:p>
      </dgm:t>
    </dgm:pt>
    <dgm:pt modelId="{E7483BE1-FAA3-4A99-8BED-C61202C4EB8D}" type="pres">
      <dgm:prSet presAssocID="{B94CA9B2-070B-40B0-860C-A4729E00C2BC}" presName="cycle" presStyleCnt="0">
        <dgm:presLayoutVars>
          <dgm:dir/>
          <dgm:resizeHandles val="exact"/>
        </dgm:presLayoutVars>
      </dgm:prSet>
      <dgm:spPr/>
    </dgm:pt>
    <dgm:pt modelId="{2C10DC31-35DE-4534-B33C-FB36EFA09CAD}" type="pres">
      <dgm:prSet presAssocID="{249BB0B6-A58C-4F73-A296-1FEA383CB0DC}" presName="node" presStyleLbl="node1" presStyleIdx="0" presStyleCnt="6" custScaleX="158635" custScaleY="86177">
        <dgm:presLayoutVars>
          <dgm:bulletEnabled val="1"/>
        </dgm:presLayoutVars>
      </dgm:prSet>
      <dgm:spPr/>
    </dgm:pt>
    <dgm:pt modelId="{E8F8DF15-E46D-441E-AF66-CEB97A2A6DD6}" type="pres">
      <dgm:prSet presAssocID="{249BB0B6-A58C-4F73-A296-1FEA383CB0DC}" presName="spNode" presStyleCnt="0"/>
      <dgm:spPr/>
    </dgm:pt>
    <dgm:pt modelId="{532E9AFD-2E33-484B-BEDD-6457077CA37B}" type="pres">
      <dgm:prSet presAssocID="{9E5899C7-9D42-4720-9CA4-A06EAD62DFB2}" presName="sibTrans" presStyleLbl="sibTrans1D1" presStyleIdx="0" presStyleCnt="6"/>
      <dgm:spPr/>
    </dgm:pt>
    <dgm:pt modelId="{2966D069-11F5-4FA8-B234-B84227716DFB}" type="pres">
      <dgm:prSet presAssocID="{5690256B-D45C-4EA8-B500-F7A6C9FEEBC4}" presName="node" presStyleLbl="node1" presStyleIdx="1" presStyleCnt="6">
        <dgm:presLayoutVars>
          <dgm:bulletEnabled val="1"/>
        </dgm:presLayoutVars>
      </dgm:prSet>
      <dgm:spPr/>
    </dgm:pt>
    <dgm:pt modelId="{A488C7EB-30AC-4EC7-BD3B-3F148145F46E}" type="pres">
      <dgm:prSet presAssocID="{5690256B-D45C-4EA8-B500-F7A6C9FEEBC4}" presName="spNode" presStyleCnt="0"/>
      <dgm:spPr/>
    </dgm:pt>
    <dgm:pt modelId="{0A8610E5-AFA6-48DD-B38C-0A5ACBA2AF6A}" type="pres">
      <dgm:prSet presAssocID="{A81A8748-9DAA-4A40-854A-D06F1B5A1256}" presName="sibTrans" presStyleLbl="sibTrans1D1" presStyleIdx="1" presStyleCnt="6"/>
      <dgm:spPr/>
    </dgm:pt>
    <dgm:pt modelId="{B263F245-296A-4BBA-B1E5-E34AD68D83F9}" type="pres">
      <dgm:prSet presAssocID="{814A326B-8BDF-42C8-B5E3-342D8FD405C4}" presName="node" presStyleLbl="node1" presStyleIdx="2" presStyleCnt="6">
        <dgm:presLayoutVars>
          <dgm:bulletEnabled val="1"/>
        </dgm:presLayoutVars>
      </dgm:prSet>
      <dgm:spPr/>
    </dgm:pt>
    <dgm:pt modelId="{03B77D10-038E-4CBF-ABFB-86AE96668EF3}" type="pres">
      <dgm:prSet presAssocID="{814A326B-8BDF-42C8-B5E3-342D8FD405C4}" presName="spNode" presStyleCnt="0"/>
      <dgm:spPr/>
    </dgm:pt>
    <dgm:pt modelId="{40F2B124-9BB6-4E98-AB25-B4EE4DC6057C}" type="pres">
      <dgm:prSet presAssocID="{A4354337-B3CE-4B8F-8DDC-34368A425026}" presName="sibTrans" presStyleLbl="sibTrans1D1" presStyleIdx="2" presStyleCnt="6"/>
      <dgm:spPr/>
    </dgm:pt>
    <dgm:pt modelId="{03DA921E-222E-40F3-B84D-C02F56BD5DED}" type="pres">
      <dgm:prSet presAssocID="{9DAAF373-F945-44A1-A9E2-87CB2AB8728C}" presName="node" presStyleLbl="node1" presStyleIdx="3" presStyleCnt="6">
        <dgm:presLayoutVars>
          <dgm:bulletEnabled val="1"/>
        </dgm:presLayoutVars>
      </dgm:prSet>
      <dgm:spPr/>
    </dgm:pt>
    <dgm:pt modelId="{557A4005-6A73-4859-9E84-8D69B060C425}" type="pres">
      <dgm:prSet presAssocID="{9DAAF373-F945-44A1-A9E2-87CB2AB8728C}" presName="spNode" presStyleCnt="0"/>
      <dgm:spPr/>
    </dgm:pt>
    <dgm:pt modelId="{CC97DE49-0EFE-43D0-AF53-B6427A8B60F1}" type="pres">
      <dgm:prSet presAssocID="{38D5DF86-E893-4E26-A907-CC9317365BF9}" presName="sibTrans" presStyleLbl="sibTrans1D1" presStyleIdx="3" presStyleCnt="6"/>
      <dgm:spPr/>
    </dgm:pt>
    <dgm:pt modelId="{2A619DA3-BAC7-4367-BF5B-351A28FB6C7F}" type="pres">
      <dgm:prSet presAssocID="{26728220-E11C-4460-B021-C829853BF071}" presName="node" presStyleLbl="node1" presStyleIdx="4" presStyleCnt="6">
        <dgm:presLayoutVars>
          <dgm:bulletEnabled val="1"/>
        </dgm:presLayoutVars>
      </dgm:prSet>
      <dgm:spPr/>
    </dgm:pt>
    <dgm:pt modelId="{850F9C8A-DEF3-4A10-B3A5-263BD24306BE}" type="pres">
      <dgm:prSet presAssocID="{26728220-E11C-4460-B021-C829853BF071}" presName="spNode" presStyleCnt="0"/>
      <dgm:spPr/>
    </dgm:pt>
    <dgm:pt modelId="{13DD0BA2-F85A-4DCC-9190-6E12DD0C9303}" type="pres">
      <dgm:prSet presAssocID="{490FDC28-7C21-4137-9C93-82AF4FA9AC22}" presName="sibTrans" presStyleLbl="sibTrans1D1" presStyleIdx="4" presStyleCnt="6"/>
      <dgm:spPr/>
    </dgm:pt>
    <dgm:pt modelId="{11C3EE1B-2BBB-447A-A1F5-45768237573B}" type="pres">
      <dgm:prSet presAssocID="{C47B36D2-D893-4F32-ABF7-2A99EA30B5F1}" presName="node" presStyleLbl="node1" presStyleIdx="5" presStyleCnt="6">
        <dgm:presLayoutVars>
          <dgm:bulletEnabled val="1"/>
        </dgm:presLayoutVars>
      </dgm:prSet>
      <dgm:spPr/>
    </dgm:pt>
    <dgm:pt modelId="{17C1D73D-9EAF-4E28-81B9-639435C57589}" type="pres">
      <dgm:prSet presAssocID="{C47B36D2-D893-4F32-ABF7-2A99EA30B5F1}" presName="spNode" presStyleCnt="0"/>
      <dgm:spPr/>
    </dgm:pt>
    <dgm:pt modelId="{FBB42113-FD31-47E4-B7CF-E2A375088B02}" type="pres">
      <dgm:prSet presAssocID="{2546BDAD-B711-47CC-AAD7-A4E358A1E24D}" presName="sibTrans" presStyleLbl="sibTrans1D1" presStyleIdx="5" presStyleCnt="6"/>
      <dgm:spPr/>
    </dgm:pt>
  </dgm:ptLst>
  <dgm:cxnLst>
    <dgm:cxn modelId="{332EF90D-FE12-45A2-BC62-7842DD45800B}" type="presOf" srcId="{2546BDAD-B711-47CC-AAD7-A4E358A1E24D}" destId="{FBB42113-FD31-47E4-B7CF-E2A375088B02}" srcOrd="0" destOrd="0" presId="urn:microsoft.com/office/officeart/2005/8/layout/cycle5"/>
    <dgm:cxn modelId="{73C97711-7FD5-4D80-9C23-6580F58B4616}" type="presOf" srcId="{A81A8748-9DAA-4A40-854A-D06F1B5A1256}" destId="{0A8610E5-AFA6-48DD-B38C-0A5ACBA2AF6A}" srcOrd="0" destOrd="0" presId="urn:microsoft.com/office/officeart/2005/8/layout/cycle5"/>
    <dgm:cxn modelId="{73555A21-E960-4E3C-8244-526B858718F6}" type="presOf" srcId="{A4354337-B3CE-4B8F-8DDC-34368A425026}" destId="{40F2B124-9BB6-4E98-AB25-B4EE4DC6057C}" srcOrd="0" destOrd="0" presId="urn:microsoft.com/office/officeart/2005/8/layout/cycle5"/>
    <dgm:cxn modelId="{F037492D-A4C3-4AAE-883E-3C69FF44E15D}" type="presOf" srcId="{249BB0B6-A58C-4F73-A296-1FEA383CB0DC}" destId="{2C10DC31-35DE-4534-B33C-FB36EFA09CAD}" srcOrd="0" destOrd="0" presId="urn:microsoft.com/office/officeart/2005/8/layout/cycle5"/>
    <dgm:cxn modelId="{65BE5E39-194B-4BA8-8D92-089DD588C016}" srcId="{B94CA9B2-070B-40B0-860C-A4729E00C2BC}" destId="{9DAAF373-F945-44A1-A9E2-87CB2AB8728C}" srcOrd="3" destOrd="0" parTransId="{8CAA79E3-5905-48CA-81F9-01D6B7B0BBFB}" sibTransId="{38D5DF86-E893-4E26-A907-CC9317365BF9}"/>
    <dgm:cxn modelId="{0B850842-26D3-4176-B056-8AE83454FF3B}" type="presOf" srcId="{38D5DF86-E893-4E26-A907-CC9317365BF9}" destId="{CC97DE49-0EFE-43D0-AF53-B6427A8B60F1}" srcOrd="0" destOrd="0" presId="urn:microsoft.com/office/officeart/2005/8/layout/cycle5"/>
    <dgm:cxn modelId="{9F05FD6C-BA49-4BE1-967B-84C59D4AC44C}" srcId="{B94CA9B2-070B-40B0-860C-A4729E00C2BC}" destId="{5690256B-D45C-4EA8-B500-F7A6C9FEEBC4}" srcOrd="1" destOrd="0" parTransId="{11698AD8-A1DE-4985-B6F3-C326DDC7FFFA}" sibTransId="{A81A8748-9DAA-4A40-854A-D06F1B5A1256}"/>
    <dgm:cxn modelId="{8C01976D-8B2E-44DD-A480-05F8AD16ECE1}" srcId="{B94CA9B2-070B-40B0-860C-A4729E00C2BC}" destId="{26728220-E11C-4460-B021-C829853BF071}" srcOrd="4" destOrd="0" parTransId="{4FD55434-E294-4FBF-B3BC-9F3658F70BB2}" sibTransId="{490FDC28-7C21-4137-9C93-82AF4FA9AC22}"/>
    <dgm:cxn modelId="{DAD14570-C6D1-42F4-97EF-F53FDE4F2149}" type="presOf" srcId="{26728220-E11C-4460-B021-C829853BF071}" destId="{2A619DA3-BAC7-4367-BF5B-351A28FB6C7F}" srcOrd="0" destOrd="0" presId="urn:microsoft.com/office/officeart/2005/8/layout/cycle5"/>
    <dgm:cxn modelId="{9B670B52-87CA-4BF4-8C98-2F66B77BCF2B}" srcId="{B94CA9B2-070B-40B0-860C-A4729E00C2BC}" destId="{C47B36D2-D893-4F32-ABF7-2A99EA30B5F1}" srcOrd="5" destOrd="0" parTransId="{482E1392-9DE4-48BC-9CA8-5BE683572281}" sibTransId="{2546BDAD-B711-47CC-AAD7-A4E358A1E24D}"/>
    <dgm:cxn modelId="{A7F04553-DB0F-48D2-B02D-7A80FBA33567}" type="presOf" srcId="{814A326B-8BDF-42C8-B5E3-342D8FD405C4}" destId="{B263F245-296A-4BBA-B1E5-E34AD68D83F9}" srcOrd="0" destOrd="0" presId="urn:microsoft.com/office/officeart/2005/8/layout/cycle5"/>
    <dgm:cxn modelId="{E4E3FAB1-9D12-4F84-8CC4-F65967621B28}" type="presOf" srcId="{9DAAF373-F945-44A1-A9E2-87CB2AB8728C}" destId="{03DA921E-222E-40F3-B84D-C02F56BD5DED}" srcOrd="0" destOrd="0" presId="urn:microsoft.com/office/officeart/2005/8/layout/cycle5"/>
    <dgm:cxn modelId="{03484FB8-D2BA-47EC-AFF5-38D29E5CD7CC}" type="presOf" srcId="{9E5899C7-9D42-4720-9CA4-A06EAD62DFB2}" destId="{532E9AFD-2E33-484B-BEDD-6457077CA37B}" srcOrd="0" destOrd="0" presId="urn:microsoft.com/office/officeart/2005/8/layout/cycle5"/>
    <dgm:cxn modelId="{793355C4-A0A4-4CE6-8BEB-BEB6C91DA47D}" type="presOf" srcId="{C47B36D2-D893-4F32-ABF7-2A99EA30B5F1}" destId="{11C3EE1B-2BBB-447A-A1F5-45768237573B}" srcOrd="0" destOrd="0" presId="urn:microsoft.com/office/officeart/2005/8/layout/cycle5"/>
    <dgm:cxn modelId="{711D01EC-5D77-4495-B06E-95E1E54EAC7D}" srcId="{B94CA9B2-070B-40B0-860C-A4729E00C2BC}" destId="{249BB0B6-A58C-4F73-A296-1FEA383CB0DC}" srcOrd="0" destOrd="0" parTransId="{B4CB66B3-C8EA-43A5-9613-557146F2772F}" sibTransId="{9E5899C7-9D42-4720-9CA4-A06EAD62DFB2}"/>
    <dgm:cxn modelId="{1AB00DF0-38E3-451E-B3F1-F19746889DF3}" type="presOf" srcId="{B94CA9B2-070B-40B0-860C-A4729E00C2BC}" destId="{E7483BE1-FAA3-4A99-8BED-C61202C4EB8D}" srcOrd="0" destOrd="0" presId="urn:microsoft.com/office/officeart/2005/8/layout/cycle5"/>
    <dgm:cxn modelId="{AF407FF1-16A5-40D2-B459-2ADD0B014221}" srcId="{B94CA9B2-070B-40B0-860C-A4729E00C2BC}" destId="{814A326B-8BDF-42C8-B5E3-342D8FD405C4}" srcOrd="2" destOrd="0" parTransId="{321AB5E8-926A-4D27-85F2-89ABEF4CCACA}" sibTransId="{A4354337-B3CE-4B8F-8DDC-34368A425026}"/>
    <dgm:cxn modelId="{1BB81EFE-81CB-4027-97FC-971F095F510E}" type="presOf" srcId="{490FDC28-7C21-4137-9C93-82AF4FA9AC22}" destId="{13DD0BA2-F85A-4DCC-9190-6E12DD0C9303}" srcOrd="0" destOrd="0" presId="urn:microsoft.com/office/officeart/2005/8/layout/cycle5"/>
    <dgm:cxn modelId="{981C3EFE-87F7-4D0F-9D42-F52F751494A6}" type="presOf" srcId="{5690256B-D45C-4EA8-B500-F7A6C9FEEBC4}" destId="{2966D069-11F5-4FA8-B234-B84227716DFB}" srcOrd="0" destOrd="0" presId="urn:microsoft.com/office/officeart/2005/8/layout/cycle5"/>
    <dgm:cxn modelId="{B1C36A93-32F7-4F36-BF51-5A179B609810}" type="presParOf" srcId="{E7483BE1-FAA3-4A99-8BED-C61202C4EB8D}" destId="{2C10DC31-35DE-4534-B33C-FB36EFA09CAD}" srcOrd="0" destOrd="0" presId="urn:microsoft.com/office/officeart/2005/8/layout/cycle5"/>
    <dgm:cxn modelId="{C10443CC-1997-4986-B74A-31D830B1AD66}" type="presParOf" srcId="{E7483BE1-FAA3-4A99-8BED-C61202C4EB8D}" destId="{E8F8DF15-E46D-441E-AF66-CEB97A2A6DD6}" srcOrd="1" destOrd="0" presId="urn:microsoft.com/office/officeart/2005/8/layout/cycle5"/>
    <dgm:cxn modelId="{6B4D8C88-3C11-45D5-8E84-37CB404BEACF}" type="presParOf" srcId="{E7483BE1-FAA3-4A99-8BED-C61202C4EB8D}" destId="{532E9AFD-2E33-484B-BEDD-6457077CA37B}" srcOrd="2" destOrd="0" presId="urn:microsoft.com/office/officeart/2005/8/layout/cycle5"/>
    <dgm:cxn modelId="{32E9C0AD-D591-4436-B41C-28A5E7EDA6A4}" type="presParOf" srcId="{E7483BE1-FAA3-4A99-8BED-C61202C4EB8D}" destId="{2966D069-11F5-4FA8-B234-B84227716DFB}" srcOrd="3" destOrd="0" presId="urn:microsoft.com/office/officeart/2005/8/layout/cycle5"/>
    <dgm:cxn modelId="{180D8D3A-4479-45B4-9934-D6B891145222}" type="presParOf" srcId="{E7483BE1-FAA3-4A99-8BED-C61202C4EB8D}" destId="{A488C7EB-30AC-4EC7-BD3B-3F148145F46E}" srcOrd="4" destOrd="0" presId="urn:microsoft.com/office/officeart/2005/8/layout/cycle5"/>
    <dgm:cxn modelId="{3CBAE689-516D-47EE-BA12-02B55E61AE20}" type="presParOf" srcId="{E7483BE1-FAA3-4A99-8BED-C61202C4EB8D}" destId="{0A8610E5-AFA6-48DD-B38C-0A5ACBA2AF6A}" srcOrd="5" destOrd="0" presId="urn:microsoft.com/office/officeart/2005/8/layout/cycle5"/>
    <dgm:cxn modelId="{4C8DBB21-1184-4500-8C28-5F40E22E26DC}" type="presParOf" srcId="{E7483BE1-FAA3-4A99-8BED-C61202C4EB8D}" destId="{B263F245-296A-4BBA-B1E5-E34AD68D83F9}" srcOrd="6" destOrd="0" presId="urn:microsoft.com/office/officeart/2005/8/layout/cycle5"/>
    <dgm:cxn modelId="{ACCEB2F4-FB0C-4AA7-B90A-A2DF14FAEEAA}" type="presParOf" srcId="{E7483BE1-FAA3-4A99-8BED-C61202C4EB8D}" destId="{03B77D10-038E-4CBF-ABFB-86AE96668EF3}" srcOrd="7" destOrd="0" presId="urn:microsoft.com/office/officeart/2005/8/layout/cycle5"/>
    <dgm:cxn modelId="{F13EBEE9-AA3E-4214-98CD-F4F4732997B6}" type="presParOf" srcId="{E7483BE1-FAA3-4A99-8BED-C61202C4EB8D}" destId="{40F2B124-9BB6-4E98-AB25-B4EE4DC6057C}" srcOrd="8" destOrd="0" presId="urn:microsoft.com/office/officeart/2005/8/layout/cycle5"/>
    <dgm:cxn modelId="{5568A87D-1B34-449F-8FF7-E60F93AA8E81}" type="presParOf" srcId="{E7483BE1-FAA3-4A99-8BED-C61202C4EB8D}" destId="{03DA921E-222E-40F3-B84D-C02F56BD5DED}" srcOrd="9" destOrd="0" presId="urn:microsoft.com/office/officeart/2005/8/layout/cycle5"/>
    <dgm:cxn modelId="{2209423F-322C-48F5-BB0E-270A12508067}" type="presParOf" srcId="{E7483BE1-FAA3-4A99-8BED-C61202C4EB8D}" destId="{557A4005-6A73-4859-9E84-8D69B060C425}" srcOrd="10" destOrd="0" presId="urn:microsoft.com/office/officeart/2005/8/layout/cycle5"/>
    <dgm:cxn modelId="{76489E11-7F5A-43A3-A4DF-460BBC61C622}" type="presParOf" srcId="{E7483BE1-FAA3-4A99-8BED-C61202C4EB8D}" destId="{CC97DE49-0EFE-43D0-AF53-B6427A8B60F1}" srcOrd="11" destOrd="0" presId="urn:microsoft.com/office/officeart/2005/8/layout/cycle5"/>
    <dgm:cxn modelId="{2933589A-0BC5-4F53-93F9-1A19AEFC2F0F}" type="presParOf" srcId="{E7483BE1-FAA3-4A99-8BED-C61202C4EB8D}" destId="{2A619DA3-BAC7-4367-BF5B-351A28FB6C7F}" srcOrd="12" destOrd="0" presId="urn:microsoft.com/office/officeart/2005/8/layout/cycle5"/>
    <dgm:cxn modelId="{CB07F643-597B-45F4-A9E9-3A67B374DCED}" type="presParOf" srcId="{E7483BE1-FAA3-4A99-8BED-C61202C4EB8D}" destId="{850F9C8A-DEF3-4A10-B3A5-263BD24306BE}" srcOrd="13" destOrd="0" presId="urn:microsoft.com/office/officeart/2005/8/layout/cycle5"/>
    <dgm:cxn modelId="{25ACCEBB-CCC7-4471-A05C-0CA140D2102E}" type="presParOf" srcId="{E7483BE1-FAA3-4A99-8BED-C61202C4EB8D}" destId="{13DD0BA2-F85A-4DCC-9190-6E12DD0C9303}" srcOrd="14" destOrd="0" presId="urn:microsoft.com/office/officeart/2005/8/layout/cycle5"/>
    <dgm:cxn modelId="{67DE1819-C045-4028-8E4B-9D3A350080FC}" type="presParOf" srcId="{E7483BE1-FAA3-4A99-8BED-C61202C4EB8D}" destId="{11C3EE1B-2BBB-447A-A1F5-45768237573B}" srcOrd="15" destOrd="0" presId="urn:microsoft.com/office/officeart/2005/8/layout/cycle5"/>
    <dgm:cxn modelId="{D8B677AC-B528-437C-93E7-8A6E3451D805}" type="presParOf" srcId="{E7483BE1-FAA3-4A99-8BED-C61202C4EB8D}" destId="{17C1D73D-9EAF-4E28-81B9-639435C57589}" srcOrd="16" destOrd="0" presId="urn:microsoft.com/office/officeart/2005/8/layout/cycle5"/>
    <dgm:cxn modelId="{46B592CD-5D9E-49E4-9807-75B10F4B92A5}" type="presParOf" srcId="{E7483BE1-FAA3-4A99-8BED-C61202C4EB8D}" destId="{FBB42113-FD31-47E4-B7CF-E2A375088B02}" srcOrd="17"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C137BC-1D59-447C-B601-4F977E9A8A82}" type="doc">
      <dgm:prSet loTypeId="urn:microsoft.com/office/officeart/2005/8/layout/equation1" loCatId="process" qsTypeId="urn:microsoft.com/office/officeart/2005/8/quickstyle/simple3" qsCatId="simple" csTypeId="urn:microsoft.com/office/officeart/2005/8/colors/accent1_3" csCatId="accent1" phldr="1"/>
      <dgm:spPr/>
    </dgm:pt>
    <dgm:pt modelId="{51B7B264-BA8F-4FAB-8498-27800B84BD59}">
      <dgm:prSet phldrT="[Text]" custT="1"/>
      <dgm:spPr>
        <a:solidFill>
          <a:srgbClr val="1F497D"/>
        </a:solidFill>
      </dgm:spPr>
      <dgm:t>
        <a:bodyPr/>
        <a:lstStyle/>
        <a:p>
          <a:pPr rtl="1"/>
          <a:r>
            <a:rPr lang="ar-KW" sz="2400" kern="1200" dirty="0">
              <a:solidFill>
                <a:schemeClr val="bg1"/>
              </a:solidFill>
              <a:latin typeface="Calibri" pitchFamily="34" charset="0"/>
              <a:ea typeface="+mn-ea"/>
              <a:cs typeface="mohammad bold art 1" pitchFamily="2" charset="-78"/>
            </a:rPr>
            <a:t>ايداع</a:t>
          </a:r>
        </a:p>
      </dgm:t>
    </dgm:pt>
    <dgm:pt modelId="{899AD5AE-6099-4AF3-8605-D829782816FA}" type="parTrans" cxnId="{1D216B1D-05EA-42F7-8F73-CDBD330D31CB}">
      <dgm:prSet/>
      <dgm:spPr/>
      <dgm:t>
        <a:bodyPr/>
        <a:lstStyle/>
        <a:p>
          <a:pPr rtl="1"/>
          <a:endParaRPr lang="ar-KW">
            <a:solidFill>
              <a:schemeClr val="bg1"/>
            </a:solidFill>
          </a:endParaRPr>
        </a:p>
      </dgm:t>
    </dgm:pt>
    <dgm:pt modelId="{7C7C251C-5AAC-4EBA-A350-51D43873A9C9}" type="sibTrans" cxnId="{1D216B1D-05EA-42F7-8F73-CDBD330D31CB}">
      <dgm:prSet/>
      <dgm:spPr>
        <a:solidFill>
          <a:srgbClr val="1F497D"/>
        </a:solidFill>
      </dgm:spPr>
      <dgm:t>
        <a:bodyPr/>
        <a:lstStyle/>
        <a:p>
          <a:pPr rtl="1"/>
          <a:endParaRPr lang="ar-KW">
            <a:solidFill>
              <a:schemeClr val="bg1"/>
            </a:solidFill>
          </a:endParaRPr>
        </a:p>
      </dgm:t>
    </dgm:pt>
    <dgm:pt modelId="{0B751A33-C199-4F66-AE4F-2B55D409B193}">
      <dgm:prSet phldrT="[Text]" custT="1"/>
      <dgm:spPr>
        <a:solidFill>
          <a:srgbClr val="1F497D"/>
        </a:solidFill>
      </dgm:spPr>
      <dgm:t>
        <a:bodyPr/>
        <a:lstStyle/>
        <a:p>
          <a:pPr rtl="1"/>
          <a:r>
            <a:rPr lang="ar-KW" sz="2200" kern="1200">
              <a:solidFill>
                <a:schemeClr val="bg1"/>
              </a:solidFill>
              <a:latin typeface="Calibri" pitchFamily="34" charset="0"/>
              <a:ea typeface="+mn-ea"/>
              <a:cs typeface="mohammad bold art 1" pitchFamily="2" charset="-78"/>
            </a:rPr>
            <a:t>تمويه</a:t>
          </a:r>
          <a:endParaRPr lang="ar-KW" sz="2200" kern="1200" dirty="0">
            <a:solidFill>
              <a:schemeClr val="bg1"/>
            </a:solidFill>
            <a:latin typeface="Calibri" pitchFamily="34" charset="0"/>
            <a:ea typeface="+mn-ea"/>
            <a:cs typeface="mohammad bold art 1" pitchFamily="2" charset="-78"/>
          </a:endParaRPr>
        </a:p>
      </dgm:t>
    </dgm:pt>
    <dgm:pt modelId="{3A714EA9-243E-46B5-8521-62A0FDC26E53}" type="parTrans" cxnId="{8EDB8E18-E77C-4B84-87CA-7A9402436D14}">
      <dgm:prSet/>
      <dgm:spPr/>
      <dgm:t>
        <a:bodyPr/>
        <a:lstStyle/>
        <a:p>
          <a:pPr rtl="1"/>
          <a:endParaRPr lang="ar-KW">
            <a:solidFill>
              <a:schemeClr val="bg1"/>
            </a:solidFill>
          </a:endParaRPr>
        </a:p>
      </dgm:t>
    </dgm:pt>
    <dgm:pt modelId="{F75F9729-0AED-4965-9FAC-809B8E7548EC}" type="sibTrans" cxnId="{8EDB8E18-E77C-4B84-87CA-7A9402436D14}">
      <dgm:prSet/>
      <dgm:spPr>
        <a:solidFill>
          <a:srgbClr val="1F497D"/>
        </a:solidFill>
      </dgm:spPr>
      <dgm:t>
        <a:bodyPr/>
        <a:lstStyle/>
        <a:p>
          <a:pPr rtl="1"/>
          <a:endParaRPr lang="ar-KW">
            <a:solidFill>
              <a:schemeClr val="bg1"/>
            </a:solidFill>
          </a:endParaRPr>
        </a:p>
      </dgm:t>
    </dgm:pt>
    <dgm:pt modelId="{14108038-8D4E-498C-ADDC-D7B2CC028FB6}">
      <dgm:prSet phldrT="[Text]" custT="1"/>
      <dgm:spPr>
        <a:solidFill>
          <a:srgbClr val="1F497D"/>
        </a:solidFill>
      </dgm:spPr>
      <dgm:t>
        <a:bodyPr/>
        <a:lstStyle/>
        <a:p>
          <a:pPr rtl="1"/>
          <a:r>
            <a:rPr lang="ar-KW" sz="2000" kern="1200">
              <a:solidFill>
                <a:schemeClr val="bg1"/>
              </a:solidFill>
              <a:latin typeface="Calibri" pitchFamily="34" charset="0"/>
              <a:ea typeface="+mn-ea"/>
              <a:cs typeface="mohammad bold art 1" pitchFamily="2" charset="-78"/>
            </a:rPr>
            <a:t>غسل أموال</a:t>
          </a:r>
          <a:endParaRPr lang="ar-KW" sz="2000" kern="1200" dirty="0">
            <a:solidFill>
              <a:schemeClr val="bg1"/>
            </a:solidFill>
            <a:latin typeface="Calibri" pitchFamily="34" charset="0"/>
            <a:ea typeface="+mn-ea"/>
            <a:cs typeface="mohammad bold art 1" pitchFamily="2" charset="-78"/>
          </a:endParaRPr>
        </a:p>
      </dgm:t>
    </dgm:pt>
    <dgm:pt modelId="{547748A8-8316-4A74-A030-E6D898D45F82}" type="parTrans" cxnId="{B6155A72-9458-4629-A816-FAD0C8501D80}">
      <dgm:prSet/>
      <dgm:spPr/>
      <dgm:t>
        <a:bodyPr/>
        <a:lstStyle/>
        <a:p>
          <a:pPr rtl="1"/>
          <a:endParaRPr lang="ar-KW">
            <a:solidFill>
              <a:schemeClr val="bg1"/>
            </a:solidFill>
          </a:endParaRPr>
        </a:p>
      </dgm:t>
    </dgm:pt>
    <dgm:pt modelId="{EDBA25D4-CC4E-4DFE-8C3B-3141912DC046}" type="sibTrans" cxnId="{B6155A72-9458-4629-A816-FAD0C8501D80}">
      <dgm:prSet/>
      <dgm:spPr/>
      <dgm:t>
        <a:bodyPr/>
        <a:lstStyle/>
        <a:p>
          <a:pPr rtl="1"/>
          <a:endParaRPr lang="ar-KW">
            <a:solidFill>
              <a:schemeClr val="bg1"/>
            </a:solidFill>
          </a:endParaRPr>
        </a:p>
      </dgm:t>
    </dgm:pt>
    <dgm:pt modelId="{C8EBAECE-239F-471A-90B2-EF2E57BD4673}">
      <dgm:prSet phldrT="[Text]" custT="1"/>
      <dgm:spPr>
        <a:solidFill>
          <a:srgbClr val="1F497D"/>
        </a:solidFill>
      </dgm:spPr>
      <dgm:t>
        <a:bodyPr/>
        <a:lstStyle/>
        <a:p>
          <a:pPr rtl="1"/>
          <a:r>
            <a:rPr lang="ar-KW" sz="2400" kern="1200">
              <a:solidFill>
                <a:schemeClr val="bg1"/>
              </a:solidFill>
              <a:latin typeface="Calibri" pitchFamily="34" charset="0"/>
              <a:ea typeface="+mn-ea"/>
              <a:cs typeface="mohammad bold art 1" pitchFamily="2" charset="-78"/>
            </a:rPr>
            <a:t>دمج</a:t>
          </a:r>
          <a:endParaRPr lang="ar-KW" sz="2200" kern="1200" dirty="0">
            <a:solidFill>
              <a:schemeClr val="bg1"/>
            </a:solidFill>
            <a:latin typeface="Calibri" pitchFamily="34" charset="0"/>
            <a:ea typeface="+mn-ea"/>
            <a:cs typeface="mohammad bold art 1" pitchFamily="2" charset="-78"/>
          </a:endParaRPr>
        </a:p>
      </dgm:t>
    </dgm:pt>
    <dgm:pt modelId="{73288D24-4151-455D-850A-D4F1A80F61CE}" type="parTrans" cxnId="{14E685AA-B9CF-4639-B84D-9D5F8B976495}">
      <dgm:prSet/>
      <dgm:spPr/>
      <dgm:t>
        <a:bodyPr/>
        <a:lstStyle/>
        <a:p>
          <a:pPr rtl="1"/>
          <a:endParaRPr lang="ar-KW">
            <a:solidFill>
              <a:schemeClr val="bg1"/>
            </a:solidFill>
          </a:endParaRPr>
        </a:p>
      </dgm:t>
    </dgm:pt>
    <dgm:pt modelId="{A364EE41-E1D3-4AA5-B35B-5FFD93A66B9A}" type="sibTrans" cxnId="{14E685AA-B9CF-4639-B84D-9D5F8B976495}">
      <dgm:prSet/>
      <dgm:spPr>
        <a:solidFill>
          <a:srgbClr val="1F497D"/>
        </a:solidFill>
      </dgm:spPr>
      <dgm:t>
        <a:bodyPr/>
        <a:lstStyle/>
        <a:p>
          <a:pPr rtl="1"/>
          <a:endParaRPr lang="ar-KW">
            <a:solidFill>
              <a:schemeClr val="bg1"/>
            </a:solidFill>
          </a:endParaRPr>
        </a:p>
      </dgm:t>
    </dgm:pt>
    <dgm:pt modelId="{F9C152AE-2DFB-4FC4-B587-EF744AE36AE4}" type="pres">
      <dgm:prSet presAssocID="{BBC137BC-1D59-447C-B601-4F977E9A8A82}" presName="linearFlow" presStyleCnt="0">
        <dgm:presLayoutVars>
          <dgm:dir val="rev"/>
          <dgm:resizeHandles val="exact"/>
        </dgm:presLayoutVars>
      </dgm:prSet>
      <dgm:spPr/>
    </dgm:pt>
    <dgm:pt modelId="{25B424B3-3E9B-4AC3-B764-8E2B2DEAED4D}" type="pres">
      <dgm:prSet presAssocID="{51B7B264-BA8F-4FAB-8498-27800B84BD59}" presName="node" presStyleLbl="node1" presStyleIdx="0" presStyleCnt="4">
        <dgm:presLayoutVars>
          <dgm:bulletEnabled val="1"/>
        </dgm:presLayoutVars>
      </dgm:prSet>
      <dgm:spPr>
        <a:prstGeom prst="ellipse">
          <a:avLst/>
        </a:prstGeom>
      </dgm:spPr>
    </dgm:pt>
    <dgm:pt modelId="{73CD1DF1-D1AD-4FD7-B4BA-D74FB54F0767}" type="pres">
      <dgm:prSet presAssocID="{7C7C251C-5AAC-4EBA-A350-51D43873A9C9}" presName="spacerL" presStyleCnt="0"/>
      <dgm:spPr/>
    </dgm:pt>
    <dgm:pt modelId="{4F10B0C4-F549-46C3-8B99-DCD3249BC3FA}" type="pres">
      <dgm:prSet presAssocID="{7C7C251C-5AAC-4EBA-A350-51D43873A9C9}" presName="sibTrans" presStyleLbl="sibTrans2D1" presStyleIdx="0" presStyleCnt="3"/>
      <dgm:spPr/>
    </dgm:pt>
    <dgm:pt modelId="{344632C3-E45F-48CD-8B83-77412FE89CAB}" type="pres">
      <dgm:prSet presAssocID="{7C7C251C-5AAC-4EBA-A350-51D43873A9C9}" presName="spacerR" presStyleCnt="0"/>
      <dgm:spPr/>
    </dgm:pt>
    <dgm:pt modelId="{3A690E53-F937-412E-864D-A72A30E76B20}" type="pres">
      <dgm:prSet presAssocID="{0B751A33-C199-4F66-AE4F-2B55D409B193}" presName="node" presStyleLbl="node1" presStyleIdx="1" presStyleCnt="4">
        <dgm:presLayoutVars>
          <dgm:bulletEnabled val="1"/>
        </dgm:presLayoutVars>
      </dgm:prSet>
      <dgm:spPr/>
    </dgm:pt>
    <dgm:pt modelId="{9447B1CD-12A4-47D1-9EAC-6B32DC850FED}" type="pres">
      <dgm:prSet presAssocID="{F75F9729-0AED-4965-9FAC-809B8E7548EC}" presName="spacerL" presStyleCnt="0"/>
      <dgm:spPr/>
    </dgm:pt>
    <dgm:pt modelId="{FB614392-16CF-4FB3-A48A-52C72A50C87C}" type="pres">
      <dgm:prSet presAssocID="{F75F9729-0AED-4965-9FAC-809B8E7548EC}" presName="sibTrans" presStyleLbl="sibTrans2D1" presStyleIdx="1" presStyleCnt="3"/>
      <dgm:spPr/>
    </dgm:pt>
    <dgm:pt modelId="{63881C9E-7B92-45D9-BBB0-AC2698996425}" type="pres">
      <dgm:prSet presAssocID="{F75F9729-0AED-4965-9FAC-809B8E7548EC}" presName="spacerR" presStyleCnt="0"/>
      <dgm:spPr/>
    </dgm:pt>
    <dgm:pt modelId="{1A0CF381-743B-4BA3-AC30-F861C4BC1A82}" type="pres">
      <dgm:prSet presAssocID="{C8EBAECE-239F-471A-90B2-EF2E57BD4673}" presName="node" presStyleLbl="node1" presStyleIdx="2" presStyleCnt="4">
        <dgm:presLayoutVars>
          <dgm:bulletEnabled val="1"/>
        </dgm:presLayoutVars>
      </dgm:prSet>
      <dgm:spPr/>
    </dgm:pt>
    <dgm:pt modelId="{33232B98-182D-44F7-8B51-768F73F4F7A7}" type="pres">
      <dgm:prSet presAssocID="{A364EE41-E1D3-4AA5-B35B-5FFD93A66B9A}" presName="spacerL" presStyleCnt="0"/>
      <dgm:spPr/>
    </dgm:pt>
    <dgm:pt modelId="{305527A3-6948-419F-9762-58A0A47BC571}" type="pres">
      <dgm:prSet presAssocID="{A364EE41-E1D3-4AA5-B35B-5FFD93A66B9A}" presName="sibTrans" presStyleLbl="sibTrans2D1" presStyleIdx="2" presStyleCnt="3"/>
      <dgm:spPr/>
    </dgm:pt>
    <dgm:pt modelId="{CBB243F0-A921-4109-8EB5-A9116477F4B3}" type="pres">
      <dgm:prSet presAssocID="{A364EE41-E1D3-4AA5-B35B-5FFD93A66B9A}" presName="spacerR" presStyleCnt="0"/>
      <dgm:spPr/>
    </dgm:pt>
    <dgm:pt modelId="{E2FA5DB0-DC5F-4F8D-90E7-999304E699BC}" type="pres">
      <dgm:prSet presAssocID="{14108038-8D4E-498C-ADDC-D7B2CC028FB6}" presName="node" presStyleLbl="node1" presStyleIdx="3" presStyleCnt="4">
        <dgm:presLayoutVars>
          <dgm:bulletEnabled val="1"/>
        </dgm:presLayoutVars>
      </dgm:prSet>
      <dgm:spPr/>
    </dgm:pt>
  </dgm:ptLst>
  <dgm:cxnLst>
    <dgm:cxn modelId="{4E806C10-0B8B-4858-B939-41DC97657EF7}" type="presOf" srcId="{F75F9729-0AED-4965-9FAC-809B8E7548EC}" destId="{FB614392-16CF-4FB3-A48A-52C72A50C87C}" srcOrd="0" destOrd="0" presId="urn:microsoft.com/office/officeart/2005/8/layout/equation1"/>
    <dgm:cxn modelId="{12258615-D5C0-4108-873E-D4498A5DD9C9}" type="presOf" srcId="{0B751A33-C199-4F66-AE4F-2B55D409B193}" destId="{3A690E53-F937-412E-864D-A72A30E76B20}" srcOrd="0" destOrd="0" presId="urn:microsoft.com/office/officeart/2005/8/layout/equation1"/>
    <dgm:cxn modelId="{8EDB8E18-E77C-4B84-87CA-7A9402436D14}" srcId="{BBC137BC-1D59-447C-B601-4F977E9A8A82}" destId="{0B751A33-C199-4F66-AE4F-2B55D409B193}" srcOrd="1" destOrd="0" parTransId="{3A714EA9-243E-46B5-8521-62A0FDC26E53}" sibTransId="{F75F9729-0AED-4965-9FAC-809B8E7548EC}"/>
    <dgm:cxn modelId="{C398131C-57C7-4A53-99A7-F977EE550279}" type="presOf" srcId="{A364EE41-E1D3-4AA5-B35B-5FFD93A66B9A}" destId="{305527A3-6948-419F-9762-58A0A47BC571}" srcOrd="0" destOrd="0" presId="urn:microsoft.com/office/officeart/2005/8/layout/equation1"/>
    <dgm:cxn modelId="{1D216B1D-05EA-42F7-8F73-CDBD330D31CB}" srcId="{BBC137BC-1D59-447C-B601-4F977E9A8A82}" destId="{51B7B264-BA8F-4FAB-8498-27800B84BD59}" srcOrd="0" destOrd="0" parTransId="{899AD5AE-6099-4AF3-8605-D829782816FA}" sibTransId="{7C7C251C-5AAC-4EBA-A350-51D43873A9C9}"/>
    <dgm:cxn modelId="{B6155A72-9458-4629-A816-FAD0C8501D80}" srcId="{BBC137BC-1D59-447C-B601-4F977E9A8A82}" destId="{14108038-8D4E-498C-ADDC-D7B2CC028FB6}" srcOrd="3" destOrd="0" parTransId="{547748A8-8316-4A74-A030-E6D898D45F82}" sibTransId="{EDBA25D4-CC4E-4DFE-8C3B-3141912DC046}"/>
    <dgm:cxn modelId="{6F83F074-9E66-4186-BD94-F759F8D70729}" type="presOf" srcId="{7C7C251C-5AAC-4EBA-A350-51D43873A9C9}" destId="{4F10B0C4-F549-46C3-8B99-DCD3249BC3FA}" srcOrd="0" destOrd="0" presId="urn:microsoft.com/office/officeart/2005/8/layout/equation1"/>
    <dgm:cxn modelId="{C122335A-6C81-4A89-99C6-5E5540525226}" type="presOf" srcId="{51B7B264-BA8F-4FAB-8498-27800B84BD59}" destId="{25B424B3-3E9B-4AC3-B764-8E2B2DEAED4D}" srcOrd="0" destOrd="0" presId="urn:microsoft.com/office/officeart/2005/8/layout/equation1"/>
    <dgm:cxn modelId="{00C2F27B-2650-413D-8D74-4F543328C8E6}" type="presOf" srcId="{C8EBAECE-239F-471A-90B2-EF2E57BD4673}" destId="{1A0CF381-743B-4BA3-AC30-F861C4BC1A82}" srcOrd="0" destOrd="0" presId="urn:microsoft.com/office/officeart/2005/8/layout/equation1"/>
    <dgm:cxn modelId="{14E685AA-B9CF-4639-B84D-9D5F8B976495}" srcId="{BBC137BC-1D59-447C-B601-4F977E9A8A82}" destId="{C8EBAECE-239F-471A-90B2-EF2E57BD4673}" srcOrd="2" destOrd="0" parTransId="{73288D24-4151-455D-850A-D4F1A80F61CE}" sibTransId="{A364EE41-E1D3-4AA5-B35B-5FFD93A66B9A}"/>
    <dgm:cxn modelId="{703500BA-4E1C-49FF-8277-8A94542847AC}" type="presOf" srcId="{BBC137BC-1D59-447C-B601-4F977E9A8A82}" destId="{F9C152AE-2DFB-4FC4-B587-EF744AE36AE4}" srcOrd="0" destOrd="0" presId="urn:microsoft.com/office/officeart/2005/8/layout/equation1"/>
    <dgm:cxn modelId="{922538C3-9366-475F-998F-F09111AA2871}" type="presOf" srcId="{14108038-8D4E-498C-ADDC-D7B2CC028FB6}" destId="{E2FA5DB0-DC5F-4F8D-90E7-999304E699BC}" srcOrd="0" destOrd="0" presId="urn:microsoft.com/office/officeart/2005/8/layout/equation1"/>
    <dgm:cxn modelId="{DDE0AE72-95DD-4A93-B76F-4B20A4285FB9}" type="presParOf" srcId="{F9C152AE-2DFB-4FC4-B587-EF744AE36AE4}" destId="{25B424B3-3E9B-4AC3-B764-8E2B2DEAED4D}" srcOrd="0" destOrd="0" presId="urn:microsoft.com/office/officeart/2005/8/layout/equation1"/>
    <dgm:cxn modelId="{61C4FC93-1847-436F-91C6-638B2F070A4B}" type="presParOf" srcId="{F9C152AE-2DFB-4FC4-B587-EF744AE36AE4}" destId="{73CD1DF1-D1AD-4FD7-B4BA-D74FB54F0767}" srcOrd="1" destOrd="0" presId="urn:microsoft.com/office/officeart/2005/8/layout/equation1"/>
    <dgm:cxn modelId="{A98CD68D-8739-479E-B018-9F2B37CDA9AC}" type="presParOf" srcId="{F9C152AE-2DFB-4FC4-B587-EF744AE36AE4}" destId="{4F10B0C4-F549-46C3-8B99-DCD3249BC3FA}" srcOrd="2" destOrd="0" presId="urn:microsoft.com/office/officeart/2005/8/layout/equation1"/>
    <dgm:cxn modelId="{9F0CFE0A-EC2A-4BA8-B6FF-97552C254C2B}" type="presParOf" srcId="{F9C152AE-2DFB-4FC4-B587-EF744AE36AE4}" destId="{344632C3-E45F-48CD-8B83-77412FE89CAB}" srcOrd="3" destOrd="0" presId="urn:microsoft.com/office/officeart/2005/8/layout/equation1"/>
    <dgm:cxn modelId="{02255916-4E7D-4560-B1A9-BB2B93654C4A}" type="presParOf" srcId="{F9C152AE-2DFB-4FC4-B587-EF744AE36AE4}" destId="{3A690E53-F937-412E-864D-A72A30E76B20}" srcOrd="4" destOrd="0" presId="urn:microsoft.com/office/officeart/2005/8/layout/equation1"/>
    <dgm:cxn modelId="{FBBDE8F3-4AF9-4238-A4D1-A6BC651F817D}" type="presParOf" srcId="{F9C152AE-2DFB-4FC4-B587-EF744AE36AE4}" destId="{9447B1CD-12A4-47D1-9EAC-6B32DC850FED}" srcOrd="5" destOrd="0" presId="urn:microsoft.com/office/officeart/2005/8/layout/equation1"/>
    <dgm:cxn modelId="{D7CFCFE6-C264-4CC6-B702-DDDC36DC3CD7}" type="presParOf" srcId="{F9C152AE-2DFB-4FC4-B587-EF744AE36AE4}" destId="{FB614392-16CF-4FB3-A48A-52C72A50C87C}" srcOrd="6" destOrd="0" presId="urn:microsoft.com/office/officeart/2005/8/layout/equation1"/>
    <dgm:cxn modelId="{DF9DBD01-C4FB-4894-A6A9-F52F1E33DEA5}" type="presParOf" srcId="{F9C152AE-2DFB-4FC4-B587-EF744AE36AE4}" destId="{63881C9E-7B92-45D9-BBB0-AC2698996425}" srcOrd="7" destOrd="0" presId="urn:microsoft.com/office/officeart/2005/8/layout/equation1"/>
    <dgm:cxn modelId="{9351C581-AB9E-4DA2-ACA6-B9AAD6FE9588}" type="presParOf" srcId="{F9C152AE-2DFB-4FC4-B587-EF744AE36AE4}" destId="{1A0CF381-743B-4BA3-AC30-F861C4BC1A82}" srcOrd="8" destOrd="0" presId="urn:microsoft.com/office/officeart/2005/8/layout/equation1"/>
    <dgm:cxn modelId="{963FDCF4-D234-4698-8A80-B86184AFD96C}" type="presParOf" srcId="{F9C152AE-2DFB-4FC4-B587-EF744AE36AE4}" destId="{33232B98-182D-44F7-8B51-768F73F4F7A7}" srcOrd="9" destOrd="0" presId="urn:microsoft.com/office/officeart/2005/8/layout/equation1"/>
    <dgm:cxn modelId="{39109F43-B0DB-4929-9F3D-81E00687CD3F}" type="presParOf" srcId="{F9C152AE-2DFB-4FC4-B587-EF744AE36AE4}" destId="{305527A3-6948-419F-9762-58A0A47BC571}" srcOrd="10" destOrd="0" presId="urn:microsoft.com/office/officeart/2005/8/layout/equation1"/>
    <dgm:cxn modelId="{763BB19B-1E33-406A-B39D-8086E308281D}" type="presParOf" srcId="{F9C152AE-2DFB-4FC4-B587-EF744AE36AE4}" destId="{CBB243F0-A921-4109-8EB5-A9116477F4B3}" srcOrd="11" destOrd="0" presId="urn:microsoft.com/office/officeart/2005/8/layout/equation1"/>
    <dgm:cxn modelId="{F8F8A7AA-C109-4E7D-936D-05445B171D72}" type="presParOf" srcId="{F9C152AE-2DFB-4FC4-B587-EF744AE36AE4}" destId="{E2FA5DB0-DC5F-4F8D-90E7-999304E699BC}" srcOrd="12"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10DC31-35DE-4534-B33C-FB36EFA09CAD}">
      <dsp:nvSpPr>
        <dsp:cNvPr id="0" name=""/>
        <dsp:cNvSpPr/>
      </dsp:nvSpPr>
      <dsp:spPr>
        <a:xfrm>
          <a:off x="2180356" y="26536"/>
          <a:ext cx="1735287" cy="612741"/>
        </a:xfrm>
        <a:prstGeom prst="roundRect">
          <a:avLst/>
        </a:prstGeom>
        <a:solidFill>
          <a:srgbClr val="023C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ar-KW" sz="1800" b="1" kern="1200" dirty="0"/>
            <a:t>جريمة مالية يرتكبها شخص أو شركة</a:t>
          </a:r>
          <a:endParaRPr lang="en-US" sz="1800" b="1" kern="1200" dirty="0"/>
        </a:p>
      </dsp:txBody>
      <dsp:txXfrm>
        <a:off x="2210268" y="56448"/>
        <a:ext cx="1675463" cy="552917"/>
      </dsp:txXfrm>
    </dsp:sp>
    <dsp:sp modelId="{532E9AFD-2E33-484B-BEDD-6457077CA37B}">
      <dsp:nvSpPr>
        <dsp:cNvPr id="0" name=""/>
        <dsp:cNvSpPr/>
      </dsp:nvSpPr>
      <dsp:spPr>
        <a:xfrm>
          <a:off x="1373478" y="332907"/>
          <a:ext cx="3349042" cy="3349042"/>
        </a:xfrm>
        <a:custGeom>
          <a:avLst/>
          <a:gdLst/>
          <a:ahLst/>
          <a:cxnLst/>
          <a:rect l="0" t="0" r="0" b="0"/>
          <a:pathLst>
            <a:path>
              <a:moveTo>
                <a:pt x="2607885" y="284250"/>
              </a:moveTo>
              <a:arcTo wR="1674521" hR="1674521" stAng="18232538" swAng="482018"/>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2966D069-11F5-4FA8-B234-B84227716DFB}">
      <dsp:nvSpPr>
        <dsp:cNvPr id="0" name=""/>
        <dsp:cNvSpPr/>
      </dsp:nvSpPr>
      <dsp:spPr>
        <a:xfrm>
          <a:off x="3951234" y="814654"/>
          <a:ext cx="1093886" cy="711026"/>
        </a:xfrm>
        <a:prstGeom prst="roundRect">
          <a:avLst/>
        </a:prstGeom>
        <a:solidFill>
          <a:srgbClr val="023C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ar-KW" sz="1600" b="1" kern="1200" dirty="0"/>
            <a:t>أموال متحصلة من الجريمة</a:t>
          </a:r>
          <a:endParaRPr lang="en-US" sz="1600" b="1" kern="1200" dirty="0"/>
        </a:p>
      </dsp:txBody>
      <dsp:txXfrm>
        <a:off x="3985943" y="849363"/>
        <a:ext cx="1024468" cy="641608"/>
      </dsp:txXfrm>
    </dsp:sp>
    <dsp:sp modelId="{0A8610E5-AFA6-48DD-B38C-0A5ACBA2AF6A}">
      <dsp:nvSpPr>
        <dsp:cNvPr id="0" name=""/>
        <dsp:cNvSpPr/>
      </dsp:nvSpPr>
      <dsp:spPr>
        <a:xfrm>
          <a:off x="1373478" y="332907"/>
          <a:ext cx="3349042" cy="3349042"/>
        </a:xfrm>
        <a:custGeom>
          <a:avLst/>
          <a:gdLst/>
          <a:ahLst/>
          <a:cxnLst/>
          <a:rect l="0" t="0" r="0" b="0"/>
          <a:pathLst>
            <a:path>
              <a:moveTo>
                <a:pt x="3322956" y="1380105"/>
              </a:moveTo>
              <a:arcTo wR="1674521" hR="1674521" stAng="20992414" swAng="1215173"/>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B263F245-296A-4BBA-B1E5-E34AD68D83F9}">
      <dsp:nvSpPr>
        <dsp:cNvPr id="0" name=""/>
        <dsp:cNvSpPr/>
      </dsp:nvSpPr>
      <dsp:spPr>
        <a:xfrm>
          <a:off x="3951234" y="2489176"/>
          <a:ext cx="1093886" cy="711026"/>
        </a:xfrm>
        <a:prstGeom prst="roundRect">
          <a:avLst/>
        </a:prstGeom>
        <a:solidFill>
          <a:srgbClr val="023C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ar-KW" sz="1800" b="1" kern="1200" dirty="0"/>
            <a:t>أموال غير قانونية</a:t>
          </a:r>
          <a:endParaRPr lang="en-US" sz="1800" b="1" kern="1200" dirty="0"/>
        </a:p>
      </dsp:txBody>
      <dsp:txXfrm>
        <a:off x="3985943" y="2523885"/>
        <a:ext cx="1024468" cy="641608"/>
      </dsp:txXfrm>
    </dsp:sp>
    <dsp:sp modelId="{40F2B124-9BB6-4E98-AB25-B4EE4DC6057C}">
      <dsp:nvSpPr>
        <dsp:cNvPr id="0" name=""/>
        <dsp:cNvSpPr/>
      </dsp:nvSpPr>
      <dsp:spPr>
        <a:xfrm>
          <a:off x="1373478" y="332907"/>
          <a:ext cx="3349042" cy="3349042"/>
        </a:xfrm>
        <a:custGeom>
          <a:avLst/>
          <a:gdLst/>
          <a:ahLst/>
          <a:cxnLst/>
          <a:rect l="0" t="0" r="0" b="0"/>
          <a:pathLst>
            <a:path>
              <a:moveTo>
                <a:pt x="2740020" y="2966315"/>
              </a:moveTo>
              <a:arcTo wR="1674521" hR="1674521" stAng="3029009" swAng="923510"/>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03DA921E-222E-40F3-B84D-C02F56BD5DED}">
      <dsp:nvSpPr>
        <dsp:cNvPr id="0" name=""/>
        <dsp:cNvSpPr/>
      </dsp:nvSpPr>
      <dsp:spPr>
        <a:xfrm>
          <a:off x="2501056" y="3326436"/>
          <a:ext cx="1093886" cy="711026"/>
        </a:xfrm>
        <a:prstGeom prst="roundRect">
          <a:avLst/>
        </a:prstGeom>
        <a:solidFill>
          <a:srgbClr val="023C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ar-KW" sz="1800" b="1" kern="1200"/>
            <a:t>عملية غسل الأموال</a:t>
          </a:r>
          <a:endParaRPr lang="en-US" sz="1800" b="1" kern="1200" dirty="0"/>
        </a:p>
      </dsp:txBody>
      <dsp:txXfrm>
        <a:off x="2535765" y="3361145"/>
        <a:ext cx="1024468" cy="641608"/>
      </dsp:txXfrm>
    </dsp:sp>
    <dsp:sp modelId="{CC97DE49-0EFE-43D0-AF53-B6427A8B60F1}">
      <dsp:nvSpPr>
        <dsp:cNvPr id="0" name=""/>
        <dsp:cNvSpPr/>
      </dsp:nvSpPr>
      <dsp:spPr>
        <a:xfrm>
          <a:off x="1373478" y="332907"/>
          <a:ext cx="3349042" cy="3349042"/>
        </a:xfrm>
        <a:custGeom>
          <a:avLst/>
          <a:gdLst/>
          <a:ahLst/>
          <a:cxnLst/>
          <a:rect l="0" t="0" r="0" b="0"/>
          <a:pathLst>
            <a:path>
              <a:moveTo>
                <a:pt x="990104" y="3202786"/>
              </a:moveTo>
              <a:arcTo wR="1674521" hR="1674521" stAng="6847481" swAng="923510"/>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2A619DA3-BAC7-4367-BF5B-351A28FB6C7F}">
      <dsp:nvSpPr>
        <dsp:cNvPr id="0" name=""/>
        <dsp:cNvSpPr/>
      </dsp:nvSpPr>
      <dsp:spPr>
        <a:xfrm>
          <a:off x="1050878" y="2489176"/>
          <a:ext cx="1093886" cy="711026"/>
        </a:xfrm>
        <a:prstGeom prst="roundRect">
          <a:avLst/>
        </a:prstGeom>
        <a:solidFill>
          <a:srgbClr val="023C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ar-KW" sz="1800" b="1" kern="1200" dirty="0"/>
            <a:t>صفة قانونية</a:t>
          </a:r>
          <a:endParaRPr lang="en-US" sz="1800" b="1" kern="1200" dirty="0"/>
        </a:p>
      </dsp:txBody>
      <dsp:txXfrm>
        <a:off x="1085587" y="2523885"/>
        <a:ext cx="1024468" cy="641608"/>
      </dsp:txXfrm>
    </dsp:sp>
    <dsp:sp modelId="{13DD0BA2-F85A-4DCC-9190-6E12DD0C9303}">
      <dsp:nvSpPr>
        <dsp:cNvPr id="0" name=""/>
        <dsp:cNvSpPr/>
      </dsp:nvSpPr>
      <dsp:spPr>
        <a:xfrm>
          <a:off x="1373478" y="332907"/>
          <a:ext cx="3349042" cy="3349042"/>
        </a:xfrm>
        <a:custGeom>
          <a:avLst/>
          <a:gdLst/>
          <a:ahLst/>
          <a:cxnLst/>
          <a:rect l="0" t="0" r="0" b="0"/>
          <a:pathLst>
            <a:path>
              <a:moveTo>
                <a:pt x="26085" y="1968937"/>
              </a:moveTo>
              <a:arcTo wR="1674521" hR="1674521" stAng="10192414" swAng="1215173"/>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11C3EE1B-2BBB-447A-A1F5-45768237573B}">
      <dsp:nvSpPr>
        <dsp:cNvPr id="0" name=""/>
        <dsp:cNvSpPr/>
      </dsp:nvSpPr>
      <dsp:spPr>
        <a:xfrm>
          <a:off x="1050878" y="814654"/>
          <a:ext cx="1093886" cy="711026"/>
        </a:xfrm>
        <a:prstGeom prst="roundRect">
          <a:avLst/>
        </a:prstGeom>
        <a:solidFill>
          <a:srgbClr val="023C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ar-KW" sz="1600" b="1" kern="1200" dirty="0"/>
            <a:t>أموال نظيفة تعود للشخص أو الشركة</a:t>
          </a:r>
          <a:endParaRPr lang="en-US" sz="1600" b="1" kern="1200" dirty="0"/>
        </a:p>
      </dsp:txBody>
      <dsp:txXfrm>
        <a:off x="1085587" y="849363"/>
        <a:ext cx="1024468" cy="641608"/>
      </dsp:txXfrm>
    </dsp:sp>
    <dsp:sp modelId="{FBB42113-FD31-47E4-B7CF-E2A375088B02}">
      <dsp:nvSpPr>
        <dsp:cNvPr id="0" name=""/>
        <dsp:cNvSpPr/>
      </dsp:nvSpPr>
      <dsp:spPr>
        <a:xfrm>
          <a:off x="1373478" y="332907"/>
          <a:ext cx="3349042" cy="3349042"/>
        </a:xfrm>
        <a:custGeom>
          <a:avLst/>
          <a:gdLst/>
          <a:ahLst/>
          <a:cxnLst/>
          <a:rect l="0" t="0" r="0" b="0"/>
          <a:pathLst>
            <a:path>
              <a:moveTo>
                <a:pt x="556019" y="428336"/>
              </a:moveTo>
              <a:arcTo wR="1674521" hR="1674521" stAng="13685444" swAng="482018"/>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B424B3-3E9B-4AC3-B764-8E2B2DEAED4D}">
      <dsp:nvSpPr>
        <dsp:cNvPr id="0" name=""/>
        <dsp:cNvSpPr/>
      </dsp:nvSpPr>
      <dsp:spPr>
        <a:xfrm>
          <a:off x="5114679" y="1543099"/>
          <a:ext cx="977800" cy="977800"/>
        </a:xfrm>
        <a:prstGeom prst="ellipse">
          <a:avLst/>
        </a:prstGeom>
        <a:solidFill>
          <a:srgbClr val="1F497D"/>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rtl="1">
            <a:lnSpc>
              <a:spcPct val="90000"/>
            </a:lnSpc>
            <a:spcBef>
              <a:spcPct val="0"/>
            </a:spcBef>
            <a:spcAft>
              <a:spcPct val="35000"/>
            </a:spcAft>
            <a:buNone/>
          </a:pPr>
          <a:r>
            <a:rPr lang="ar-KW" sz="2400" kern="1200" dirty="0">
              <a:solidFill>
                <a:schemeClr val="bg1"/>
              </a:solidFill>
              <a:latin typeface="Calibri" pitchFamily="34" charset="0"/>
              <a:ea typeface="+mn-ea"/>
              <a:cs typeface="mohammad bold art 1" pitchFamily="2" charset="-78"/>
            </a:rPr>
            <a:t>ايداع</a:t>
          </a:r>
        </a:p>
      </dsp:txBody>
      <dsp:txXfrm>
        <a:off x="5257874" y="1686294"/>
        <a:ext cx="691410" cy="691410"/>
      </dsp:txXfrm>
    </dsp:sp>
    <dsp:sp modelId="{4F10B0C4-F549-46C3-8B99-DCD3249BC3FA}">
      <dsp:nvSpPr>
        <dsp:cNvPr id="0" name=""/>
        <dsp:cNvSpPr/>
      </dsp:nvSpPr>
      <dsp:spPr>
        <a:xfrm>
          <a:off x="4468157" y="1748437"/>
          <a:ext cx="567124" cy="567124"/>
        </a:xfrm>
        <a:prstGeom prst="mathPlus">
          <a:avLst/>
        </a:prstGeom>
        <a:solidFill>
          <a:srgbClr val="1F497D"/>
        </a:soli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44500" rtl="1">
            <a:lnSpc>
              <a:spcPct val="90000"/>
            </a:lnSpc>
            <a:spcBef>
              <a:spcPct val="0"/>
            </a:spcBef>
            <a:spcAft>
              <a:spcPct val="35000"/>
            </a:spcAft>
            <a:buNone/>
          </a:pPr>
          <a:endParaRPr lang="ar-KW" sz="1000" kern="1200">
            <a:solidFill>
              <a:schemeClr val="bg1"/>
            </a:solidFill>
          </a:endParaRPr>
        </a:p>
      </dsp:txBody>
      <dsp:txXfrm>
        <a:off x="4543329" y="1965305"/>
        <a:ext cx="416780" cy="133388"/>
      </dsp:txXfrm>
    </dsp:sp>
    <dsp:sp modelId="{3A690E53-F937-412E-864D-A72A30E76B20}">
      <dsp:nvSpPr>
        <dsp:cNvPr id="0" name=""/>
        <dsp:cNvSpPr/>
      </dsp:nvSpPr>
      <dsp:spPr>
        <a:xfrm>
          <a:off x="3410959" y="1543099"/>
          <a:ext cx="977800" cy="977800"/>
        </a:xfrm>
        <a:prstGeom prst="ellipse">
          <a:avLst/>
        </a:prstGeom>
        <a:solidFill>
          <a:srgbClr val="1F497D"/>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940" tIns="27940" rIns="27940" bIns="27940" numCol="1" spcCol="1270" anchor="ctr" anchorCtr="0">
          <a:noAutofit/>
        </a:bodyPr>
        <a:lstStyle/>
        <a:p>
          <a:pPr marL="0" lvl="0" indent="0" algn="ctr" defTabSz="977900" rtl="1">
            <a:lnSpc>
              <a:spcPct val="90000"/>
            </a:lnSpc>
            <a:spcBef>
              <a:spcPct val="0"/>
            </a:spcBef>
            <a:spcAft>
              <a:spcPct val="35000"/>
            </a:spcAft>
            <a:buNone/>
          </a:pPr>
          <a:r>
            <a:rPr lang="ar-KW" sz="2200" kern="1200">
              <a:solidFill>
                <a:schemeClr val="bg1"/>
              </a:solidFill>
              <a:latin typeface="Calibri" pitchFamily="34" charset="0"/>
              <a:ea typeface="+mn-ea"/>
              <a:cs typeface="mohammad bold art 1" pitchFamily="2" charset="-78"/>
            </a:rPr>
            <a:t>تمويه</a:t>
          </a:r>
          <a:endParaRPr lang="ar-KW" sz="2200" kern="1200" dirty="0">
            <a:solidFill>
              <a:schemeClr val="bg1"/>
            </a:solidFill>
            <a:latin typeface="Calibri" pitchFamily="34" charset="0"/>
            <a:ea typeface="+mn-ea"/>
            <a:cs typeface="mohammad bold art 1" pitchFamily="2" charset="-78"/>
          </a:endParaRPr>
        </a:p>
      </dsp:txBody>
      <dsp:txXfrm>
        <a:off x="3554154" y="1686294"/>
        <a:ext cx="691410" cy="691410"/>
      </dsp:txXfrm>
    </dsp:sp>
    <dsp:sp modelId="{FB614392-16CF-4FB3-A48A-52C72A50C87C}">
      <dsp:nvSpPr>
        <dsp:cNvPr id="0" name=""/>
        <dsp:cNvSpPr/>
      </dsp:nvSpPr>
      <dsp:spPr>
        <a:xfrm>
          <a:off x="2764437" y="1748437"/>
          <a:ext cx="567124" cy="567124"/>
        </a:xfrm>
        <a:prstGeom prst="mathPlus">
          <a:avLst/>
        </a:prstGeom>
        <a:solidFill>
          <a:srgbClr val="1F497D"/>
        </a:soli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44500" rtl="1">
            <a:lnSpc>
              <a:spcPct val="90000"/>
            </a:lnSpc>
            <a:spcBef>
              <a:spcPct val="0"/>
            </a:spcBef>
            <a:spcAft>
              <a:spcPct val="35000"/>
            </a:spcAft>
            <a:buNone/>
          </a:pPr>
          <a:endParaRPr lang="ar-KW" sz="1000" kern="1200">
            <a:solidFill>
              <a:schemeClr val="bg1"/>
            </a:solidFill>
          </a:endParaRPr>
        </a:p>
      </dsp:txBody>
      <dsp:txXfrm>
        <a:off x="2839609" y="1965305"/>
        <a:ext cx="416780" cy="133388"/>
      </dsp:txXfrm>
    </dsp:sp>
    <dsp:sp modelId="{1A0CF381-743B-4BA3-AC30-F861C4BC1A82}">
      <dsp:nvSpPr>
        <dsp:cNvPr id="0" name=""/>
        <dsp:cNvSpPr/>
      </dsp:nvSpPr>
      <dsp:spPr>
        <a:xfrm>
          <a:off x="1707239" y="1543099"/>
          <a:ext cx="977800" cy="977800"/>
        </a:xfrm>
        <a:prstGeom prst="ellipse">
          <a:avLst/>
        </a:prstGeom>
        <a:solidFill>
          <a:srgbClr val="1F497D"/>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480" tIns="30480" rIns="30480" bIns="30480" numCol="1" spcCol="1270" anchor="ctr" anchorCtr="0">
          <a:noAutofit/>
        </a:bodyPr>
        <a:lstStyle/>
        <a:p>
          <a:pPr marL="0" lvl="0" indent="0" algn="ctr" defTabSz="1066800" rtl="1">
            <a:lnSpc>
              <a:spcPct val="90000"/>
            </a:lnSpc>
            <a:spcBef>
              <a:spcPct val="0"/>
            </a:spcBef>
            <a:spcAft>
              <a:spcPct val="35000"/>
            </a:spcAft>
            <a:buNone/>
          </a:pPr>
          <a:r>
            <a:rPr lang="ar-KW" sz="2400" kern="1200">
              <a:solidFill>
                <a:schemeClr val="bg1"/>
              </a:solidFill>
              <a:latin typeface="Calibri" pitchFamily="34" charset="0"/>
              <a:ea typeface="+mn-ea"/>
              <a:cs typeface="mohammad bold art 1" pitchFamily="2" charset="-78"/>
            </a:rPr>
            <a:t>دمج</a:t>
          </a:r>
          <a:endParaRPr lang="ar-KW" sz="2200" kern="1200" dirty="0">
            <a:solidFill>
              <a:schemeClr val="bg1"/>
            </a:solidFill>
            <a:latin typeface="Calibri" pitchFamily="34" charset="0"/>
            <a:ea typeface="+mn-ea"/>
            <a:cs typeface="mohammad bold art 1" pitchFamily="2" charset="-78"/>
          </a:endParaRPr>
        </a:p>
      </dsp:txBody>
      <dsp:txXfrm>
        <a:off x="1850434" y="1686294"/>
        <a:ext cx="691410" cy="691410"/>
      </dsp:txXfrm>
    </dsp:sp>
    <dsp:sp modelId="{305527A3-6948-419F-9762-58A0A47BC571}">
      <dsp:nvSpPr>
        <dsp:cNvPr id="0" name=""/>
        <dsp:cNvSpPr/>
      </dsp:nvSpPr>
      <dsp:spPr>
        <a:xfrm>
          <a:off x="1060717" y="1748437"/>
          <a:ext cx="567124" cy="567124"/>
        </a:xfrm>
        <a:prstGeom prst="mathEqual">
          <a:avLst/>
        </a:prstGeom>
        <a:solidFill>
          <a:srgbClr val="1F497D"/>
        </a:soli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111250" rtl="1">
            <a:lnSpc>
              <a:spcPct val="90000"/>
            </a:lnSpc>
            <a:spcBef>
              <a:spcPct val="0"/>
            </a:spcBef>
            <a:spcAft>
              <a:spcPct val="35000"/>
            </a:spcAft>
            <a:buNone/>
          </a:pPr>
          <a:endParaRPr lang="ar-KW" sz="2500" kern="1200">
            <a:solidFill>
              <a:schemeClr val="bg1"/>
            </a:solidFill>
          </a:endParaRPr>
        </a:p>
      </dsp:txBody>
      <dsp:txXfrm>
        <a:off x="1135889" y="1865265"/>
        <a:ext cx="416780" cy="333468"/>
      </dsp:txXfrm>
    </dsp:sp>
    <dsp:sp modelId="{E2FA5DB0-DC5F-4F8D-90E7-999304E699BC}">
      <dsp:nvSpPr>
        <dsp:cNvPr id="0" name=""/>
        <dsp:cNvSpPr/>
      </dsp:nvSpPr>
      <dsp:spPr>
        <a:xfrm>
          <a:off x="3519" y="1543099"/>
          <a:ext cx="977800" cy="977800"/>
        </a:xfrm>
        <a:prstGeom prst="ellipse">
          <a:avLst/>
        </a:prstGeom>
        <a:solidFill>
          <a:srgbClr val="1F497D"/>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rtl="1">
            <a:lnSpc>
              <a:spcPct val="90000"/>
            </a:lnSpc>
            <a:spcBef>
              <a:spcPct val="0"/>
            </a:spcBef>
            <a:spcAft>
              <a:spcPct val="35000"/>
            </a:spcAft>
            <a:buNone/>
          </a:pPr>
          <a:r>
            <a:rPr lang="ar-KW" sz="2000" kern="1200">
              <a:solidFill>
                <a:schemeClr val="bg1"/>
              </a:solidFill>
              <a:latin typeface="Calibri" pitchFamily="34" charset="0"/>
              <a:ea typeface="+mn-ea"/>
              <a:cs typeface="mohammad bold art 1" pitchFamily="2" charset="-78"/>
            </a:rPr>
            <a:t>غسل أموال</a:t>
          </a:r>
          <a:endParaRPr lang="ar-KW" sz="2000" kern="1200" dirty="0">
            <a:solidFill>
              <a:schemeClr val="bg1"/>
            </a:solidFill>
            <a:latin typeface="Calibri" pitchFamily="34" charset="0"/>
            <a:ea typeface="+mn-ea"/>
            <a:cs typeface="mohammad bold art 1" pitchFamily="2" charset="-78"/>
          </a:endParaRPr>
        </a:p>
      </dsp:txBody>
      <dsp:txXfrm>
        <a:off x="146714" y="1686294"/>
        <a:ext cx="691410" cy="691410"/>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6778BD-22E6-F747-AD07-2627F21FB412}" type="datetimeFigureOut">
              <a:rPr lang="en-US" smtClean="0"/>
              <a:t>3/3/2024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5C6C5B-01DE-924F-9529-1A8D066B2C73}" type="slidenum">
              <a:rPr lang="en-US" smtClean="0"/>
              <a:t>‹#›</a:t>
            </a:fld>
            <a:endParaRPr lang="en-US"/>
          </a:p>
        </p:txBody>
      </p:sp>
    </p:spTree>
    <p:extLst>
      <p:ext uri="{BB962C8B-B14F-4D97-AF65-F5344CB8AC3E}">
        <p14:creationId xmlns:p14="http://schemas.microsoft.com/office/powerpoint/2010/main" val="676003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ar-KW"/>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ar-KW"/>
          </a:p>
        </p:txBody>
      </p:sp>
      <p:sp>
        <p:nvSpPr>
          <p:cNvPr id="4" name="Date Placeholder 3"/>
          <p:cNvSpPr>
            <a:spLocks noGrp="1"/>
          </p:cNvSpPr>
          <p:nvPr>
            <p:ph type="dt" sz="half" idx="10"/>
          </p:nvPr>
        </p:nvSpPr>
        <p:spPr/>
        <p:txBody>
          <a:bodyPr/>
          <a:lstStyle/>
          <a:p>
            <a:fld id="{A6584352-4896-44F0-A209-39C488F0A516}" type="datetimeFigureOut">
              <a:rPr lang="ar-KW" smtClean="0"/>
              <a:t>23/08/1445</a:t>
            </a:fld>
            <a:endParaRPr lang="ar-KW"/>
          </a:p>
        </p:txBody>
      </p:sp>
      <p:sp>
        <p:nvSpPr>
          <p:cNvPr id="5" name="Footer Placeholder 4"/>
          <p:cNvSpPr>
            <a:spLocks noGrp="1"/>
          </p:cNvSpPr>
          <p:nvPr>
            <p:ph type="ftr" sz="quarter" idx="11"/>
          </p:nvPr>
        </p:nvSpPr>
        <p:spPr/>
        <p:txBody>
          <a:bodyPr/>
          <a:lstStyle/>
          <a:p>
            <a:endParaRPr lang="ar-KW"/>
          </a:p>
        </p:txBody>
      </p:sp>
      <p:sp>
        <p:nvSpPr>
          <p:cNvPr id="6" name="Slide Number Placeholder 5"/>
          <p:cNvSpPr>
            <a:spLocks noGrp="1"/>
          </p:cNvSpPr>
          <p:nvPr>
            <p:ph type="sldNum" sz="quarter" idx="12"/>
          </p:nvPr>
        </p:nvSpPr>
        <p:spPr/>
        <p:txBody>
          <a:bodyPr/>
          <a:lstStyle/>
          <a:p>
            <a:fld id="{D617D6B5-4F74-419E-BB4B-29ED9B35EF7E}" type="slidenum">
              <a:rPr lang="ar-KW" smtClean="0"/>
              <a:t>‹#›</a:t>
            </a:fld>
            <a:endParaRPr lang="ar-KW"/>
          </a:p>
        </p:txBody>
      </p:sp>
    </p:spTree>
    <p:extLst>
      <p:ext uri="{BB962C8B-B14F-4D97-AF65-F5344CB8AC3E}">
        <p14:creationId xmlns:p14="http://schemas.microsoft.com/office/powerpoint/2010/main" val="839879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KW"/>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4" name="Date Placeholder 3"/>
          <p:cNvSpPr>
            <a:spLocks noGrp="1"/>
          </p:cNvSpPr>
          <p:nvPr>
            <p:ph type="dt" sz="half" idx="10"/>
          </p:nvPr>
        </p:nvSpPr>
        <p:spPr/>
        <p:txBody>
          <a:bodyPr/>
          <a:lstStyle/>
          <a:p>
            <a:fld id="{A6584352-4896-44F0-A209-39C488F0A516}" type="datetimeFigureOut">
              <a:rPr lang="ar-KW" smtClean="0"/>
              <a:t>23/08/1445</a:t>
            </a:fld>
            <a:endParaRPr lang="ar-KW"/>
          </a:p>
        </p:txBody>
      </p:sp>
      <p:sp>
        <p:nvSpPr>
          <p:cNvPr id="5" name="Footer Placeholder 4"/>
          <p:cNvSpPr>
            <a:spLocks noGrp="1"/>
          </p:cNvSpPr>
          <p:nvPr>
            <p:ph type="ftr" sz="quarter" idx="11"/>
          </p:nvPr>
        </p:nvSpPr>
        <p:spPr/>
        <p:txBody>
          <a:bodyPr/>
          <a:lstStyle/>
          <a:p>
            <a:endParaRPr lang="ar-KW"/>
          </a:p>
        </p:txBody>
      </p:sp>
      <p:sp>
        <p:nvSpPr>
          <p:cNvPr id="6" name="Slide Number Placeholder 5"/>
          <p:cNvSpPr>
            <a:spLocks noGrp="1"/>
          </p:cNvSpPr>
          <p:nvPr>
            <p:ph type="sldNum" sz="quarter" idx="12"/>
          </p:nvPr>
        </p:nvSpPr>
        <p:spPr/>
        <p:txBody>
          <a:bodyPr/>
          <a:lstStyle/>
          <a:p>
            <a:fld id="{D617D6B5-4F74-419E-BB4B-29ED9B35EF7E}" type="slidenum">
              <a:rPr lang="ar-KW" smtClean="0"/>
              <a:t>‹#›</a:t>
            </a:fld>
            <a:endParaRPr lang="ar-KW"/>
          </a:p>
        </p:txBody>
      </p:sp>
    </p:spTree>
    <p:extLst>
      <p:ext uri="{BB962C8B-B14F-4D97-AF65-F5344CB8AC3E}">
        <p14:creationId xmlns:p14="http://schemas.microsoft.com/office/powerpoint/2010/main" val="429827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ar-KW"/>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4" name="Date Placeholder 3"/>
          <p:cNvSpPr>
            <a:spLocks noGrp="1"/>
          </p:cNvSpPr>
          <p:nvPr>
            <p:ph type="dt" sz="half" idx="10"/>
          </p:nvPr>
        </p:nvSpPr>
        <p:spPr/>
        <p:txBody>
          <a:bodyPr/>
          <a:lstStyle/>
          <a:p>
            <a:fld id="{A6584352-4896-44F0-A209-39C488F0A516}" type="datetimeFigureOut">
              <a:rPr lang="ar-KW" smtClean="0"/>
              <a:t>23/08/1445</a:t>
            </a:fld>
            <a:endParaRPr lang="ar-KW"/>
          </a:p>
        </p:txBody>
      </p:sp>
      <p:sp>
        <p:nvSpPr>
          <p:cNvPr id="5" name="Footer Placeholder 4"/>
          <p:cNvSpPr>
            <a:spLocks noGrp="1"/>
          </p:cNvSpPr>
          <p:nvPr>
            <p:ph type="ftr" sz="quarter" idx="11"/>
          </p:nvPr>
        </p:nvSpPr>
        <p:spPr/>
        <p:txBody>
          <a:bodyPr/>
          <a:lstStyle/>
          <a:p>
            <a:endParaRPr lang="ar-KW"/>
          </a:p>
        </p:txBody>
      </p:sp>
      <p:sp>
        <p:nvSpPr>
          <p:cNvPr id="6" name="Slide Number Placeholder 5"/>
          <p:cNvSpPr>
            <a:spLocks noGrp="1"/>
          </p:cNvSpPr>
          <p:nvPr>
            <p:ph type="sldNum" sz="quarter" idx="12"/>
          </p:nvPr>
        </p:nvSpPr>
        <p:spPr/>
        <p:txBody>
          <a:bodyPr/>
          <a:lstStyle/>
          <a:p>
            <a:fld id="{D617D6B5-4F74-419E-BB4B-29ED9B35EF7E}" type="slidenum">
              <a:rPr lang="ar-KW" smtClean="0"/>
              <a:t>‹#›</a:t>
            </a:fld>
            <a:endParaRPr lang="ar-KW"/>
          </a:p>
        </p:txBody>
      </p:sp>
    </p:spTree>
    <p:extLst>
      <p:ext uri="{BB962C8B-B14F-4D97-AF65-F5344CB8AC3E}">
        <p14:creationId xmlns:p14="http://schemas.microsoft.com/office/powerpoint/2010/main" val="808616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KW"/>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4" name="Date Placeholder 3"/>
          <p:cNvSpPr>
            <a:spLocks noGrp="1"/>
          </p:cNvSpPr>
          <p:nvPr>
            <p:ph type="dt" sz="half" idx="10"/>
          </p:nvPr>
        </p:nvSpPr>
        <p:spPr/>
        <p:txBody>
          <a:bodyPr/>
          <a:lstStyle/>
          <a:p>
            <a:fld id="{A6584352-4896-44F0-A209-39C488F0A516}" type="datetimeFigureOut">
              <a:rPr lang="ar-KW" smtClean="0"/>
              <a:t>23/08/1445</a:t>
            </a:fld>
            <a:endParaRPr lang="ar-KW"/>
          </a:p>
        </p:txBody>
      </p:sp>
      <p:sp>
        <p:nvSpPr>
          <p:cNvPr id="5" name="Footer Placeholder 4"/>
          <p:cNvSpPr>
            <a:spLocks noGrp="1"/>
          </p:cNvSpPr>
          <p:nvPr>
            <p:ph type="ftr" sz="quarter" idx="11"/>
          </p:nvPr>
        </p:nvSpPr>
        <p:spPr/>
        <p:txBody>
          <a:bodyPr/>
          <a:lstStyle/>
          <a:p>
            <a:endParaRPr lang="ar-KW"/>
          </a:p>
        </p:txBody>
      </p:sp>
      <p:sp>
        <p:nvSpPr>
          <p:cNvPr id="6" name="Slide Number Placeholder 5"/>
          <p:cNvSpPr>
            <a:spLocks noGrp="1"/>
          </p:cNvSpPr>
          <p:nvPr>
            <p:ph type="sldNum" sz="quarter" idx="12"/>
          </p:nvPr>
        </p:nvSpPr>
        <p:spPr/>
        <p:txBody>
          <a:bodyPr/>
          <a:lstStyle/>
          <a:p>
            <a:fld id="{D617D6B5-4F74-419E-BB4B-29ED9B35EF7E}" type="slidenum">
              <a:rPr lang="ar-KW" smtClean="0"/>
              <a:t>‹#›</a:t>
            </a:fld>
            <a:endParaRPr lang="ar-KW"/>
          </a:p>
        </p:txBody>
      </p:sp>
    </p:spTree>
    <p:extLst>
      <p:ext uri="{BB962C8B-B14F-4D97-AF65-F5344CB8AC3E}">
        <p14:creationId xmlns:p14="http://schemas.microsoft.com/office/powerpoint/2010/main" val="171589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ar-KW"/>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584352-4896-44F0-A209-39C488F0A516}" type="datetimeFigureOut">
              <a:rPr lang="ar-KW" smtClean="0"/>
              <a:t>23/08/1445</a:t>
            </a:fld>
            <a:endParaRPr lang="ar-KW"/>
          </a:p>
        </p:txBody>
      </p:sp>
      <p:sp>
        <p:nvSpPr>
          <p:cNvPr id="5" name="Footer Placeholder 4"/>
          <p:cNvSpPr>
            <a:spLocks noGrp="1"/>
          </p:cNvSpPr>
          <p:nvPr>
            <p:ph type="ftr" sz="quarter" idx="11"/>
          </p:nvPr>
        </p:nvSpPr>
        <p:spPr/>
        <p:txBody>
          <a:bodyPr/>
          <a:lstStyle/>
          <a:p>
            <a:endParaRPr lang="ar-KW"/>
          </a:p>
        </p:txBody>
      </p:sp>
      <p:sp>
        <p:nvSpPr>
          <p:cNvPr id="6" name="Slide Number Placeholder 5"/>
          <p:cNvSpPr>
            <a:spLocks noGrp="1"/>
          </p:cNvSpPr>
          <p:nvPr>
            <p:ph type="sldNum" sz="quarter" idx="12"/>
          </p:nvPr>
        </p:nvSpPr>
        <p:spPr/>
        <p:txBody>
          <a:bodyPr/>
          <a:lstStyle/>
          <a:p>
            <a:fld id="{D617D6B5-4F74-419E-BB4B-29ED9B35EF7E}" type="slidenum">
              <a:rPr lang="ar-KW" smtClean="0"/>
              <a:t>‹#›</a:t>
            </a:fld>
            <a:endParaRPr lang="ar-KW"/>
          </a:p>
        </p:txBody>
      </p:sp>
    </p:spTree>
    <p:extLst>
      <p:ext uri="{BB962C8B-B14F-4D97-AF65-F5344CB8AC3E}">
        <p14:creationId xmlns:p14="http://schemas.microsoft.com/office/powerpoint/2010/main" val="926815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KW"/>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5" name="Date Placeholder 4"/>
          <p:cNvSpPr>
            <a:spLocks noGrp="1"/>
          </p:cNvSpPr>
          <p:nvPr>
            <p:ph type="dt" sz="half" idx="10"/>
          </p:nvPr>
        </p:nvSpPr>
        <p:spPr/>
        <p:txBody>
          <a:bodyPr/>
          <a:lstStyle/>
          <a:p>
            <a:fld id="{A6584352-4896-44F0-A209-39C488F0A516}" type="datetimeFigureOut">
              <a:rPr lang="ar-KW" smtClean="0"/>
              <a:t>23/08/1445</a:t>
            </a:fld>
            <a:endParaRPr lang="ar-KW"/>
          </a:p>
        </p:txBody>
      </p:sp>
      <p:sp>
        <p:nvSpPr>
          <p:cNvPr id="6" name="Footer Placeholder 5"/>
          <p:cNvSpPr>
            <a:spLocks noGrp="1"/>
          </p:cNvSpPr>
          <p:nvPr>
            <p:ph type="ftr" sz="quarter" idx="11"/>
          </p:nvPr>
        </p:nvSpPr>
        <p:spPr/>
        <p:txBody>
          <a:bodyPr/>
          <a:lstStyle/>
          <a:p>
            <a:endParaRPr lang="ar-KW"/>
          </a:p>
        </p:txBody>
      </p:sp>
      <p:sp>
        <p:nvSpPr>
          <p:cNvPr id="7" name="Slide Number Placeholder 6"/>
          <p:cNvSpPr>
            <a:spLocks noGrp="1"/>
          </p:cNvSpPr>
          <p:nvPr>
            <p:ph type="sldNum" sz="quarter" idx="12"/>
          </p:nvPr>
        </p:nvSpPr>
        <p:spPr/>
        <p:txBody>
          <a:bodyPr/>
          <a:lstStyle/>
          <a:p>
            <a:fld id="{D617D6B5-4F74-419E-BB4B-29ED9B35EF7E}" type="slidenum">
              <a:rPr lang="ar-KW" smtClean="0"/>
              <a:t>‹#›</a:t>
            </a:fld>
            <a:endParaRPr lang="ar-KW"/>
          </a:p>
        </p:txBody>
      </p:sp>
    </p:spTree>
    <p:extLst>
      <p:ext uri="{BB962C8B-B14F-4D97-AF65-F5344CB8AC3E}">
        <p14:creationId xmlns:p14="http://schemas.microsoft.com/office/powerpoint/2010/main" val="1035341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ar-KW"/>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7" name="Date Placeholder 6"/>
          <p:cNvSpPr>
            <a:spLocks noGrp="1"/>
          </p:cNvSpPr>
          <p:nvPr>
            <p:ph type="dt" sz="half" idx="10"/>
          </p:nvPr>
        </p:nvSpPr>
        <p:spPr/>
        <p:txBody>
          <a:bodyPr/>
          <a:lstStyle/>
          <a:p>
            <a:fld id="{A6584352-4896-44F0-A209-39C488F0A516}" type="datetimeFigureOut">
              <a:rPr lang="ar-KW" smtClean="0"/>
              <a:t>23/08/1445</a:t>
            </a:fld>
            <a:endParaRPr lang="ar-KW"/>
          </a:p>
        </p:txBody>
      </p:sp>
      <p:sp>
        <p:nvSpPr>
          <p:cNvPr id="8" name="Footer Placeholder 7"/>
          <p:cNvSpPr>
            <a:spLocks noGrp="1"/>
          </p:cNvSpPr>
          <p:nvPr>
            <p:ph type="ftr" sz="quarter" idx="11"/>
          </p:nvPr>
        </p:nvSpPr>
        <p:spPr/>
        <p:txBody>
          <a:bodyPr/>
          <a:lstStyle/>
          <a:p>
            <a:endParaRPr lang="ar-KW"/>
          </a:p>
        </p:txBody>
      </p:sp>
      <p:sp>
        <p:nvSpPr>
          <p:cNvPr id="9" name="Slide Number Placeholder 8"/>
          <p:cNvSpPr>
            <a:spLocks noGrp="1"/>
          </p:cNvSpPr>
          <p:nvPr>
            <p:ph type="sldNum" sz="quarter" idx="12"/>
          </p:nvPr>
        </p:nvSpPr>
        <p:spPr/>
        <p:txBody>
          <a:bodyPr/>
          <a:lstStyle/>
          <a:p>
            <a:fld id="{D617D6B5-4F74-419E-BB4B-29ED9B35EF7E}" type="slidenum">
              <a:rPr lang="ar-KW" smtClean="0"/>
              <a:t>‹#›</a:t>
            </a:fld>
            <a:endParaRPr lang="ar-KW"/>
          </a:p>
        </p:txBody>
      </p:sp>
    </p:spTree>
    <p:extLst>
      <p:ext uri="{BB962C8B-B14F-4D97-AF65-F5344CB8AC3E}">
        <p14:creationId xmlns:p14="http://schemas.microsoft.com/office/powerpoint/2010/main" val="831335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KW"/>
          </a:p>
        </p:txBody>
      </p:sp>
      <p:sp>
        <p:nvSpPr>
          <p:cNvPr id="3" name="Date Placeholder 2"/>
          <p:cNvSpPr>
            <a:spLocks noGrp="1"/>
          </p:cNvSpPr>
          <p:nvPr>
            <p:ph type="dt" sz="half" idx="10"/>
          </p:nvPr>
        </p:nvSpPr>
        <p:spPr/>
        <p:txBody>
          <a:bodyPr/>
          <a:lstStyle/>
          <a:p>
            <a:fld id="{A6584352-4896-44F0-A209-39C488F0A516}" type="datetimeFigureOut">
              <a:rPr lang="ar-KW" smtClean="0"/>
              <a:t>23/08/1445</a:t>
            </a:fld>
            <a:endParaRPr lang="ar-KW"/>
          </a:p>
        </p:txBody>
      </p:sp>
      <p:sp>
        <p:nvSpPr>
          <p:cNvPr id="4" name="Footer Placeholder 3"/>
          <p:cNvSpPr>
            <a:spLocks noGrp="1"/>
          </p:cNvSpPr>
          <p:nvPr>
            <p:ph type="ftr" sz="quarter" idx="11"/>
          </p:nvPr>
        </p:nvSpPr>
        <p:spPr/>
        <p:txBody>
          <a:bodyPr/>
          <a:lstStyle/>
          <a:p>
            <a:endParaRPr lang="ar-KW"/>
          </a:p>
        </p:txBody>
      </p:sp>
      <p:sp>
        <p:nvSpPr>
          <p:cNvPr id="5" name="Slide Number Placeholder 4"/>
          <p:cNvSpPr>
            <a:spLocks noGrp="1"/>
          </p:cNvSpPr>
          <p:nvPr>
            <p:ph type="sldNum" sz="quarter" idx="12"/>
          </p:nvPr>
        </p:nvSpPr>
        <p:spPr/>
        <p:txBody>
          <a:bodyPr/>
          <a:lstStyle/>
          <a:p>
            <a:fld id="{D617D6B5-4F74-419E-BB4B-29ED9B35EF7E}" type="slidenum">
              <a:rPr lang="ar-KW" smtClean="0"/>
              <a:t>‹#›</a:t>
            </a:fld>
            <a:endParaRPr lang="ar-KW"/>
          </a:p>
        </p:txBody>
      </p:sp>
    </p:spTree>
    <p:extLst>
      <p:ext uri="{BB962C8B-B14F-4D97-AF65-F5344CB8AC3E}">
        <p14:creationId xmlns:p14="http://schemas.microsoft.com/office/powerpoint/2010/main" val="1212091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584352-4896-44F0-A209-39C488F0A516}" type="datetimeFigureOut">
              <a:rPr lang="ar-KW" smtClean="0"/>
              <a:t>23/08/1445</a:t>
            </a:fld>
            <a:endParaRPr lang="ar-KW"/>
          </a:p>
        </p:txBody>
      </p:sp>
      <p:sp>
        <p:nvSpPr>
          <p:cNvPr id="3" name="Footer Placeholder 2"/>
          <p:cNvSpPr>
            <a:spLocks noGrp="1"/>
          </p:cNvSpPr>
          <p:nvPr>
            <p:ph type="ftr" sz="quarter" idx="11"/>
          </p:nvPr>
        </p:nvSpPr>
        <p:spPr/>
        <p:txBody>
          <a:bodyPr/>
          <a:lstStyle/>
          <a:p>
            <a:endParaRPr lang="ar-KW"/>
          </a:p>
        </p:txBody>
      </p:sp>
      <p:sp>
        <p:nvSpPr>
          <p:cNvPr id="4" name="Slide Number Placeholder 3"/>
          <p:cNvSpPr>
            <a:spLocks noGrp="1"/>
          </p:cNvSpPr>
          <p:nvPr>
            <p:ph type="sldNum" sz="quarter" idx="12"/>
          </p:nvPr>
        </p:nvSpPr>
        <p:spPr/>
        <p:txBody>
          <a:bodyPr/>
          <a:lstStyle/>
          <a:p>
            <a:fld id="{D617D6B5-4F74-419E-BB4B-29ED9B35EF7E}" type="slidenum">
              <a:rPr lang="ar-KW" smtClean="0"/>
              <a:t>‹#›</a:t>
            </a:fld>
            <a:endParaRPr lang="ar-KW"/>
          </a:p>
        </p:txBody>
      </p:sp>
    </p:spTree>
    <p:extLst>
      <p:ext uri="{BB962C8B-B14F-4D97-AF65-F5344CB8AC3E}">
        <p14:creationId xmlns:p14="http://schemas.microsoft.com/office/powerpoint/2010/main" val="276751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KW"/>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6584352-4896-44F0-A209-39C488F0A516}" type="datetimeFigureOut">
              <a:rPr lang="ar-KW" smtClean="0"/>
              <a:t>23/08/1445</a:t>
            </a:fld>
            <a:endParaRPr lang="ar-KW"/>
          </a:p>
        </p:txBody>
      </p:sp>
      <p:sp>
        <p:nvSpPr>
          <p:cNvPr id="6" name="Footer Placeholder 5"/>
          <p:cNvSpPr>
            <a:spLocks noGrp="1"/>
          </p:cNvSpPr>
          <p:nvPr>
            <p:ph type="ftr" sz="quarter" idx="11"/>
          </p:nvPr>
        </p:nvSpPr>
        <p:spPr/>
        <p:txBody>
          <a:bodyPr/>
          <a:lstStyle/>
          <a:p>
            <a:endParaRPr lang="ar-KW"/>
          </a:p>
        </p:txBody>
      </p:sp>
      <p:sp>
        <p:nvSpPr>
          <p:cNvPr id="7" name="Slide Number Placeholder 6"/>
          <p:cNvSpPr>
            <a:spLocks noGrp="1"/>
          </p:cNvSpPr>
          <p:nvPr>
            <p:ph type="sldNum" sz="quarter" idx="12"/>
          </p:nvPr>
        </p:nvSpPr>
        <p:spPr/>
        <p:txBody>
          <a:bodyPr/>
          <a:lstStyle/>
          <a:p>
            <a:fld id="{D617D6B5-4F74-419E-BB4B-29ED9B35EF7E}" type="slidenum">
              <a:rPr lang="ar-KW" smtClean="0"/>
              <a:t>‹#›</a:t>
            </a:fld>
            <a:endParaRPr lang="ar-KW"/>
          </a:p>
        </p:txBody>
      </p:sp>
    </p:spTree>
    <p:extLst>
      <p:ext uri="{BB962C8B-B14F-4D97-AF65-F5344CB8AC3E}">
        <p14:creationId xmlns:p14="http://schemas.microsoft.com/office/powerpoint/2010/main" val="3158060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KW"/>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KW"/>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6584352-4896-44F0-A209-39C488F0A516}" type="datetimeFigureOut">
              <a:rPr lang="ar-KW" smtClean="0"/>
              <a:t>23/08/1445</a:t>
            </a:fld>
            <a:endParaRPr lang="ar-KW"/>
          </a:p>
        </p:txBody>
      </p:sp>
      <p:sp>
        <p:nvSpPr>
          <p:cNvPr id="6" name="Footer Placeholder 5"/>
          <p:cNvSpPr>
            <a:spLocks noGrp="1"/>
          </p:cNvSpPr>
          <p:nvPr>
            <p:ph type="ftr" sz="quarter" idx="11"/>
          </p:nvPr>
        </p:nvSpPr>
        <p:spPr/>
        <p:txBody>
          <a:bodyPr/>
          <a:lstStyle/>
          <a:p>
            <a:endParaRPr lang="ar-KW"/>
          </a:p>
        </p:txBody>
      </p:sp>
      <p:sp>
        <p:nvSpPr>
          <p:cNvPr id="7" name="Slide Number Placeholder 6"/>
          <p:cNvSpPr>
            <a:spLocks noGrp="1"/>
          </p:cNvSpPr>
          <p:nvPr>
            <p:ph type="sldNum" sz="quarter" idx="12"/>
          </p:nvPr>
        </p:nvSpPr>
        <p:spPr/>
        <p:txBody>
          <a:bodyPr/>
          <a:lstStyle/>
          <a:p>
            <a:fld id="{D617D6B5-4F74-419E-BB4B-29ED9B35EF7E}" type="slidenum">
              <a:rPr lang="ar-KW" smtClean="0"/>
              <a:t>‹#›</a:t>
            </a:fld>
            <a:endParaRPr lang="ar-KW"/>
          </a:p>
        </p:txBody>
      </p:sp>
    </p:spTree>
    <p:extLst>
      <p:ext uri="{BB962C8B-B14F-4D97-AF65-F5344CB8AC3E}">
        <p14:creationId xmlns:p14="http://schemas.microsoft.com/office/powerpoint/2010/main" val="156146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ar-KW"/>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KW"/>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584352-4896-44F0-A209-39C488F0A516}" type="datetimeFigureOut">
              <a:rPr lang="ar-KW" smtClean="0"/>
              <a:t>23/08/1445</a:t>
            </a:fld>
            <a:endParaRPr lang="ar-KW"/>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ar-KW"/>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17D6B5-4F74-419E-BB4B-29ED9B35EF7E}" type="slidenum">
              <a:rPr lang="ar-KW" smtClean="0"/>
              <a:t>‹#›</a:t>
            </a:fld>
            <a:endParaRPr lang="ar-KW"/>
          </a:p>
        </p:txBody>
      </p:sp>
    </p:spTree>
    <p:extLst>
      <p:ext uri="{BB962C8B-B14F-4D97-AF65-F5344CB8AC3E}">
        <p14:creationId xmlns:p14="http://schemas.microsoft.com/office/powerpoint/2010/main" val="33095026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K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26" y="30480"/>
            <a:ext cx="928120" cy="951150"/>
          </a:xfrm>
          <a:prstGeom prst="rect">
            <a:avLst/>
          </a:prstGeom>
        </p:spPr>
      </p:pic>
      <p:sp>
        <p:nvSpPr>
          <p:cNvPr id="4" name="Title 1"/>
          <p:cNvSpPr>
            <a:spLocks noGrp="1"/>
          </p:cNvSpPr>
          <p:nvPr>
            <p:ph type="ctrTitle"/>
          </p:nvPr>
        </p:nvSpPr>
        <p:spPr>
          <a:xfrm>
            <a:off x="1140417" y="4428759"/>
            <a:ext cx="9144000" cy="999759"/>
          </a:xfrm>
        </p:spPr>
        <p:txBody>
          <a:bodyPr>
            <a:normAutofit fontScale="90000"/>
          </a:bodyPr>
          <a:lstStyle/>
          <a:p>
            <a:pPr rtl="1"/>
            <a:r>
              <a:rPr lang="ar-KW" sz="4400" b="1" dirty="0">
                <a:solidFill>
                  <a:srgbClr val="495E78"/>
                </a:solidFill>
                <a:cs typeface="mohammad bold art 1" pitchFamily="2" charset="-78"/>
              </a:rPr>
              <a:t>عمليات غسل الأموال وتمويل الإرهاب</a:t>
            </a:r>
            <a:br>
              <a:rPr lang="ar-KW" sz="4400" b="1" dirty="0">
                <a:solidFill>
                  <a:srgbClr val="495E78"/>
                </a:solidFill>
                <a:cs typeface="mohammad bold art 1" pitchFamily="2" charset="-78"/>
              </a:rPr>
            </a:br>
            <a:br>
              <a:rPr lang="ar-KW" sz="4400" b="1" dirty="0">
                <a:solidFill>
                  <a:srgbClr val="495E78"/>
                </a:solidFill>
                <a:cs typeface="mohammad bold art 1" pitchFamily="2" charset="-78"/>
              </a:rPr>
            </a:br>
            <a:r>
              <a:rPr lang="ar-KW" sz="4000" b="1" dirty="0">
                <a:solidFill>
                  <a:srgbClr val="495E78"/>
                </a:solidFill>
                <a:cs typeface="mohammad bold art 1" pitchFamily="2" charset="-78"/>
              </a:rPr>
              <a:t>تقديم</a:t>
            </a:r>
            <a:r>
              <a:rPr lang="en-US" sz="4000" b="1" dirty="0">
                <a:solidFill>
                  <a:srgbClr val="495E78"/>
                </a:solidFill>
                <a:cs typeface="mohammad bold art 1" pitchFamily="2" charset="-78"/>
              </a:rPr>
              <a:t> </a:t>
            </a:r>
            <a:r>
              <a:rPr lang="ar-KW" sz="4000" b="1" dirty="0">
                <a:solidFill>
                  <a:srgbClr val="495E78"/>
                </a:solidFill>
                <a:cs typeface="mohammad bold art 1" pitchFamily="2" charset="-78"/>
              </a:rPr>
              <a:t>السيد/ طارق محمد </a:t>
            </a:r>
            <a:r>
              <a:rPr lang="ar-KW" sz="4000" b="1" dirty="0" err="1">
                <a:solidFill>
                  <a:srgbClr val="495E78"/>
                </a:solidFill>
                <a:cs typeface="mohammad bold art 1" pitchFamily="2" charset="-78"/>
              </a:rPr>
              <a:t>الجطيلي</a:t>
            </a:r>
            <a:br>
              <a:rPr lang="ar-KW" sz="4000" b="1" dirty="0">
                <a:solidFill>
                  <a:srgbClr val="495E78"/>
                </a:solidFill>
                <a:cs typeface="mohammad bold art 1" pitchFamily="2" charset="-78"/>
              </a:rPr>
            </a:br>
            <a:br>
              <a:rPr lang="ar-KW" sz="4000" b="1" dirty="0">
                <a:solidFill>
                  <a:srgbClr val="495E78"/>
                </a:solidFill>
                <a:cs typeface="mohammad bold art 1" pitchFamily="2" charset="-78"/>
              </a:rPr>
            </a:br>
            <a:r>
              <a:rPr lang="ar-KW" sz="2000" b="1" dirty="0">
                <a:solidFill>
                  <a:srgbClr val="495E78"/>
                </a:solidFill>
                <a:cs typeface="mohammad bold art 1" pitchFamily="2" charset="-78"/>
              </a:rPr>
              <a:t>04 مارس 2024 </a:t>
            </a:r>
            <a:endParaRPr lang="ar-KW" sz="4400" b="1" dirty="0">
              <a:solidFill>
                <a:srgbClr val="495E78"/>
              </a:solidFill>
              <a:cs typeface="mohammad bold art 1" pitchFamily="2" charset="-78"/>
            </a:endParaRPr>
          </a:p>
        </p:txBody>
      </p:sp>
      <p:sp>
        <p:nvSpPr>
          <p:cNvPr id="5" name="Title 1">
            <a:extLst>
              <a:ext uri="{FF2B5EF4-FFF2-40B4-BE49-F238E27FC236}">
                <a16:creationId xmlns:a16="http://schemas.microsoft.com/office/drawing/2014/main" id="{271679C7-7CD4-4E91-A5BC-7F5E0FA07D68}"/>
              </a:ext>
            </a:extLst>
          </p:cNvPr>
          <p:cNvSpPr txBox="1">
            <a:spLocks/>
          </p:cNvSpPr>
          <p:nvPr/>
        </p:nvSpPr>
        <p:spPr>
          <a:xfrm>
            <a:off x="1524000" y="2429241"/>
            <a:ext cx="9144000" cy="99975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endParaRPr kumimoji="0" lang="ar-KW" sz="4400" b="1" i="0" u="none" strike="noStrike" kern="1200" cap="none" spc="0" normalizeH="0" baseline="0" noProof="0" dirty="0">
              <a:ln>
                <a:noFill/>
              </a:ln>
              <a:solidFill>
                <a:srgbClr val="AB852D"/>
              </a:solidFill>
              <a:effectLst/>
              <a:uLnTx/>
              <a:uFillTx/>
              <a:latin typeface="Calibri Light" panose="020F0302020204030204"/>
              <a:ea typeface="+mj-ea"/>
              <a:cs typeface="mohammad bold art 1" pitchFamily="2" charset="-78"/>
            </a:endParaRPr>
          </a:p>
        </p:txBody>
      </p:sp>
      <p:sp>
        <p:nvSpPr>
          <p:cNvPr id="6" name="Title 1">
            <a:extLst>
              <a:ext uri="{FF2B5EF4-FFF2-40B4-BE49-F238E27FC236}">
                <a16:creationId xmlns:a16="http://schemas.microsoft.com/office/drawing/2014/main" id="{A29A57C9-7659-491C-A2C6-31D8C8E466A0}"/>
              </a:ext>
            </a:extLst>
          </p:cNvPr>
          <p:cNvSpPr txBox="1">
            <a:spLocks/>
          </p:cNvSpPr>
          <p:nvPr/>
        </p:nvSpPr>
        <p:spPr>
          <a:xfrm>
            <a:off x="1234697" y="1429482"/>
            <a:ext cx="9144000" cy="99975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1" eaLnBrk="1" fontAlgn="auto" latinLnBrk="0" hangingPunct="1">
              <a:lnSpc>
                <a:spcPct val="90000"/>
              </a:lnSpc>
              <a:spcBef>
                <a:spcPct val="0"/>
              </a:spcBef>
              <a:spcAft>
                <a:spcPts val="0"/>
              </a:spcAft>
              <a:buClrTx/>
              <a:buSzTx/>
              <a:buFontTx/>
              <a:buNone/>
              <a:tabLst/>
              <a:defRPr/>
            </a:pPr>
            <a:r>
              <a:rPr kumimoji="0" lang="ar-KW" sz="4400" b="1" i="0" u="none" strike="noStrike" kern="1200" cap="none" spc="0" normalizeH="0" baseline="0" noProof="0" dirty="0">
                <a:ln>
                  <a:noFill/>
                </a:ln>
                <a:solidFill>
                  <a:srgbClr val="AB852D"/>
                </a:solidFill>
                <a:effectLst/>
                <a:uLnTx/>
                <a:uFillTx/>
                <a:latin typeface="Calibri Light" panose="020F0302020204030204"/>
                <a:ea typeface="+mj-ea"/>
                <a:cs typeface="mohammad bold art 1" pitchFamily="2" charset="-78"/>
              </a:rPr>
              <a:t>ورشة توعوية</a:t>
            </a:r>
          </a:p>
        </p:txBody>
      </p:sp>
    </p:spTree>
    <p:extLst>
      <p:ext uri="{BB962C8B-B14F-4D97-AF65-F5344CB8AC3E}">
        <p14:creationId xmlns:p14="http://schemas.microsoft.com/office/powerpoint/2010/main" val="964144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7FDA0-B822-095A-1CA3-E65CCEA43F39}"/>
              </a:ext>
            </a:extLst>
          </p:cNvPr>
          <p:cNvSpPr>
            <a:spLocks noGrp="1"/>
          </p:cNvSpPr>
          <p:nvPr>
            <p:ph type="title"/>
          </p:nvPr>
        </p:nvSpPr>
        <p:spPr>
          <a:xfrm>
            <a:off x="838200" y="939891"/>
            <a:ext cx="10515600" cy="1325563"/>
          </a:xfrm>
        </p:spPr>
        <p:txBody>
          <a:bodyPr>
            <a:normAutofit/>
          </a:bodyPr>
          <a:lstStyle/>
          <a:p>
            <a:pPr algn="ctr" rtl="1"/>
            <a:r>
              <a:rPr lang="ar-KW" sz="3600" b="1" dirty="0">
                <a:solidFill>
                  <a:srgbClr val="B39019"/>
                </a:solidFill>
                <a:cs typeface="mohammad bold art 1" pitchFamily="2" charset="-78"/>
              </a:rPr>
              <a:t>أهمية الموضوع؟؟؟</a:t>
            </a:r>
            <a:endParaRPr lang="en-US" sz="3600" dirty="0">
              <a:solidFill>
                <a:srgbClr val="B39019"/>
              </a:solidFill>
            </a:endParaRPr>
          </a:p>
        </p:txBody>
      </p:sp>
      <p:sp>
        <p:nvSpPr>
          <p:cNvPr id="3" name="Content Placeholder 2">
            <a:extLst>
              <a:ext uri="{FF2B5EF4-FFF2-40B4-BE49-F238E27FC236}">
                <a16:creationId xmlns:a16="http://schemas.microsoft.com/office/drawing/2014/main" id="{1892A2C9-EEB9-ABC8-95AE-1D3AAD310CF3}"/>
              </a:ext>
            </a:extLst>
          </p:cNvPr>
          <p:cNvSpPr>
            <a:spLocks noGrp="1"/>
          </p:cNvSpPr>
          <p:nvPr>
            <p:ph idx="1"/>
          </p:nvPr>
        </p:nvSpPr>
        <p:spPr>
          <a:xfrm>
            <a:off x="933995" y="2561499"/>
            <a:ext cx="10515600" cy="4351338"/>
          </a:xfrm>
        </p:spPr>
        <p:txBody>
          <a:bodyPr/>
          <a:lstStyle/>
          <a:p>
            <a:pPr lvl="0" algn="just" rtl="1" fontAlgn="base">
              <a:lnSpc>
                <a:spcPct val="150000"/>
              </a:lnSpc>
              <a:spcBef>
                <a:spcPct val="0"/>
              </a:spcBef>
              <a:spcAft>
                <a:spcPts val="600"/>
              </a:spcAft>
              <a:buFont typeface="Wingdings" panose="05000000000000000000" pitchFamily="2" charset="2"/>
              <a:buChar char="§"/>
            </a:pPr>
            <a:r>
              <a:rPr lang="ar-KW" sz="2800" dirty="0">
                <a:solidFill>
                  <a:schemeClr val="tx2"/>
                </a:solidFill>
                <a:latin typeface="Calibri" pitchFamily="34" charset="0"/>
                <a:cs typeface="mohammad bold art 1" pitchFamily="2" charset="-78"/>
              </a:rPr>
              <a:t>الجرائم المالية سالفة الذكر </a:t>
            </a:r>
            <a:r>
              <a:rPr lang="ar-KW" sz="2800" dirty="0">
                <a:solidFill>
                  <a:srgbClr val="B39019"/>
                </a:solidFill>
                <a:latin typeface="Calibri" pitchFamily="34" charset="0"/>
                <a:cs typeface="mohammad bold art 1" pitchFamily="2" charset="-78"/>
              </a:rPr>
              <a:t>موجودة</a:t>
            </a:r>
            <a:r>
              <a:rPr lang="ar-KW" sz="2800" dirty="0">
                <a:solidFill>
                  <a:schemeClr val="tx2"/>
                </a:solidFill>
                <a:latin typeface="Calibri" pitchFamily="34" charset="0"/>
                <a:cs typeface="mohammad bold art 1" pitchFamily="2" charset="-78"/>
              </a:rPr>
              <a:t> حتى وقتنا الحاضر.</a:t>
            </a:r>
          </a:p>
          <a:p>
            <a:pPr algn="just" rtl="1" fontAlgn="base">
              <a:lnSpc>
                <a:spcPct val="150000"/>
              </a:lnSpc>
              <a:spcBef>
                <a:spcPct val="0"/>
              </a:spcBef>
              <a:spcAft>
                <a:spcPts val="600"/>
              </a:spcAft>
              <a:buFont typeface="Wingdings" panose="05000000000000000000" pitchFamily="2" charset="2"/>
              <a:buChar char="§"/>
            </a:pPr>
            <a:r>
              <a:rPr lang="ar-KW" sz="2800" dirty="0">
                <a:solidFill>
                  <a:schemeClr val="tx2"/>
                </a:solidFill>
                <a:latin typeface="Calibri" pitchFamily="34" charset="0"/>
                <a:cs typeface="mohammad bold art 1" pitchFamily="2" charset="-78"/>
              </a:rPr>
              <a:t>حجم الأموال المراد غسلها والناتجة من الجرائم المالية السابق ذكرها تقدر بـ </a:t>
            </a:r>
            <a:r>
              <a:rPr lang="en-US" sz="2800" b="1" u="sng" dirty="0">
                <a:solidFill>
                  <a:srgbClr val="B39019"/>
                </a:solidFill>
                <a:latin typeface="Calibri" pitchFamily="34" charset="0"/>
                <a:cs typeface="mohammad bold art 1" pitchFamily="2" charset="-78"/>
              </a:rPr>
              <a:t>2</a:t>
            </a:r>
            <a:r>
              <a:rPr lang="ar-KW" sz="2800" b="1" u="sng" dirty="0">
                <a:solidFill>
                  <a:srgbClr val="B39019"/>
                </a:solidFill>
                <a:latin typeface="Calibri" pitchFamily="34" charset="0"/>
                <a:cs typeface="mohammad bold art 1" pitchFamily="2" charset="-78"/>
              </a:rPr>
              <a:t> تريليون دولار أمريكي</a:t>
            </a:r>
            <a:r>
              <a:rPr lang="ar-KW" sz="2800" b="1" dirty="0">
                <a:solidFill>
                  <a:srgbClr val="B39019"/>
                </a:solidFill>
                <a:latin typeface="Calibri" pitchFamily="34" charset="0"/>
                <a:cs typeface="mohammad bold art 1" pitchFamily="2" charset="-78"/>
              </a:rPr>
              <a:t> </a:t>
            </a:r>
            <a:r>
              <a:rPr lang="ar-KW" sz="2800" dirty="0">
                <a:solidFill>
                  <a:schemeClr val="tx2"/>
                </a:solidFill>
                <a:latin typeface="Calibri" pitchFamily="34" charset="0"/>
                <a:cs typeface="mohammad bold art 1" pitchFamily="2" charset="-78"/>
              </a:rPr>
              <a:t>(ثلثها ناتج من تجارة المخدرات، </a:t>
            </a:r>
            <a:r>
              <a:rPr lang="en-US" sz="2800" dirty="0">
                <a:solidFill>
                  <a:schemeClr val="tx2"/>
                </a:solidFill>
                <a:latin typeface="Calibri" pitchFamily="34" charset="0"/>
                <a:cs typeface="mohammad bold art 1" pitchFamily="2" charset="-78"/>
              </a:rPr>
              <a:t>150</a:t>
            </a:r>
            <a:r>
              <a:rPr lang="ar-KW" sz="2800" dirty="0">
                <a:solidFill>
                  <a:schemeClr val="tx2"/>
                </a:solidFill>
                <a:latin typeface="Calibri" pitchFamily="34" charset="0"/>
                <a:cs typeface="mohammad bold art 1" pitchFamily="2" charset="-78"/>
              </a:rPr>
              <a:t> مليار دولار أمريكي من الفساد السياسي).</a:t>
            </a:r>
          </a:p>
          <a:p>
            <a:pPr algn="just" rtl="1" fontAlgn="base">
              <a:lnSpc>
                <a:spcPct val="150000"/>
              </a:lnSpc>
              <a:spcBef>
                <a:spcPct val="0"/>
              </a:spcBef>
              <a:spcAft>
                <a:spcPts val="600"/>
              </a:spcAft>
              <a:buFont typeface="Wingdings" panose="05000000000000000000" pitchFamily="2" charset="2"/>
              <a:buChar char="§"/>
            </a:pPr>
            <a:r>
              <a:rPr lang="ar-KW" sz="2800" dirty="0">
                <a:solidFill>
                  <a:schemeClr val="tx2"/>
                </a:solidFill>
                <a:latin typeface="Calibri" pitchFamily="34" charset="0"/>
                <a:cs typeface="mohammad bold art 1" pitchFamily="2" charset="-78"/>
              </a:rPr>
              <a:t>لأن </a:t>
            </a:r>
            <a:r>
              <a:rPr lang="ar-KW" sz="2800" dirty="0">
                <a:solidFill>
                  <a:srgbClr val="B39019"/>
                </a:solidFill>
                <a:latin typeface="Calibri" pitchFamily="34" charset="0"/>
                <a:cs typeface="mohammad bold art 1" pitchFamily="2" charset="-78"/>
              </a:rPr>
              <a:t>المؤسسات المالية </a:t>
            </a:r>
            <a:r>
              <a:rPr lang="ar-KW" sz="2800" dirty="0">
                <a:solidFill>
                  <a:schemeClr val="tx2"/>
                </a:solidFill>
                <a:latin typeface="Calibri" pitchFamily="34" charset="0"/>
                <a:cs typeface="mohammad bold art 1" pitchFamily="2" charset="-78"/>
              </a:rPr>
              <a:t>هي الخط الأمامي الذي يحاول غاسل الأموال اختراقه.</a:t>
            </a:r>
          </a:p>
          <a:p>
            <a:pPr marL="0" lvl="0" indent="0" algn="just" rtl="1" fontAlgn="base">
              <a:lnSpc>
                <a:spcPct val="150000"/>
              </a:lnSpc>
              <a:spcBef>
                <a:spcPct val="0"/>
              </a:spcBef>
              <a:spcAft>
                <a:spcPts val="600"/>
              </a:spcAft>
              <a:buNone/>
            </a:pPr>
            <a:endParaRPr lang="ar-KW" sz="2400" dirty="0">
              <a:solidFill>
                <a:schemeClr val="tx2"/>
              </a:solidFill>
              <a:latin typeface="Calibri" pitchFamily="34" charset="0"/>
              <a:cs typeface="mohammad bold art 1" pitchFamily="2" charset="-78"/>
            </a:endParaRPr>
          </a:p>
          <a:p>
            <a:pPr algn="just" rtl="1" fontAlgn="base">
              <a:lnSpc>
                <a:spcPct val="150000"/>
              </a:lnSpc>
              <a:spcBef>
                <a:spcPct val="0"/>
              </a:spcBef>
              <a:spcAft>
                <a:spcPts val="600"/>
              </a:spcAft>
              <a:buFont typeface="Wingdings" panose="05000000000000000000" pitchFamily="2" charset="2"/>
              <a:buChar char="§"/>
            </a:pPr>
            <a:endParaRPr lang="ar-SA" sz="2400" dirty="0">
              <a:solidFill>
                <a:schemeClr val="tx2"/>
              </a:solidFill>
              <a:latin typeface="Calibri" pitchFamily="34" charset="0"/>
              <a:cs typeface="mohammad bold art 1" pitchFamily="2" charset="-78"/>
            </a:endParaRPr>
          </a:p>
          <a:p>
            <a:pPr algn="just" rtl="1" fontAlgn="base">
              <a:lnSpc>
                <a:spcPct val="150000"/>
              </a:lnSpc>
              <a:spcBef>
                <a:spcPct val="0"/>
              </a:spcBef>
              <a:spcAft>
                <a:spcPts val="600"/>
              </a:spcAft>
              <a:buFont typeface="Wingdings" panose="05000000000000000000" pitchFamily="2" charset="2"/>
              <a:buChar char="§"/>
            </a:pPr>
            <a:endParaRPr lang="ar-KW" sz="2400" dirty="0">
              <a:solidFill>
                <a:schemeClr val="tx2"/>
              </a:solidFill>
              <a:latin typeface="Calibri" pitchFamily="34" charset="0"/>
              <a:cs typeface="mohammad bold art 1" pitchFamily="2" charset="-78"/>
            </a:endParaRPr>
          </a:p>
          <a:p>
            <a:endParaRPr lang="en-US" dirty="0"/>
          </a:p>
        </p:txBody>
      </p:sp>
    </p:spTree>
    <p:extLst>
      <p:ext uri="{BB962C8B-B14F-4D97-AF65-F5344CB8AC3E}">
        <p14:creationId xmlns:p14="http://schemas.microsoft.com/office/powerpoint/2010/main" val="3254076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BD1BA-B186-86A2-E655-12F1C1127C21}"/>
              </a:ext>
            </a:extLst>
          </p:cNvPr>
          <p:cNvSpPr>
            <a:spLocks noGrp="1"/>
          </p:cNvSpPr>
          <p:nvPr>
            <p:ph type="title"/>
          </p:nvPr>
        </p:nvSpPr>
        <p:spPr>
          <a:xfrm>
            <a:off x="611777" y="1074873"/>
            <a:ext cx="10515600" cy="1325563"/>
          </a:xfrm>
        </p:spPr>
        <p:txBody>
          <a:bodyPr>
            <a:normAutofit/>
          </a:bodyPr>
          <a:lstStyle/>
          <a:p>
            <a:pPr algn="ctr" rtl="1"/>
            <a:r>
              <a:rPr lang="ar-KW" sz="3600" b="1" dirty="0">
                <a:solidFill>
                  <a:srgbClr val="B39019"/>
                </a:solidFill>
                <a:latin typeface="Sakkal Majalla" pitchFamily="2" charset="-78"/>
                <a:cs typeface="mohammad bold art 1" pitchFamily="2" charset="-78"/>
              </a:rPr>
              <a:t>مراحل غسل الأموال </a:t>
            </a:r>
            <a:br>
              <a:rPr lang="ar-KW" sz="3600" b="1" dirty="0">
                <a:solidFill>
                  <a:srgbClr val="B39019"/>
                </a:solidFill>
                <a:latin typeface="Sakkal Majalla" pitchFamily="2" charset="-78"/>
                <a:cs typeface="mohammad bold art 1" pitchFamily="2" charset="-78"/>
              </a:rPr>
            </a:br>
            <a:r>
              <a:rPr lang="ar-KW" sz="3600" b="1" dirty="0">
                <a:solidFill>
                  <a:srgbClr val="B39019"/>
                </a:solidFill>
                <a:latin typeface="Sakkal Majalla" pitchFamily="2" charset="-78"/>
                <a:cs typeface="mohammad bold art 1" pitchFamily="2" charset="-78"/>
              </a:rPr>
              <a:t>(كيف تتم العملية)</a:t>
            </a:r>
            <a:endParaRPr lang="en-US" sz="3600" dirty="0">
              <a:solidFill>
                <a:srgbClr val="B39019"/>
              </a:solidFill>
            </a:endParaRPr>
          </a:p>
        </p:txBody>
      </p:sp>
      <p:sp>
        <p:nvSpPr>
          <p:cNvPr id="3" name="Content Placeholder 2">
            <a:extLst>
              <a:ext uri="{FF2B5EF4-FFF2-40B4-BE49-F238E27FC236}">
                <a16:creationId xmlns:a16="http://schemas.microsoft.com/office/drawing/2014/main" id="{EDBDD487-7400-8F09-52F5-52C0041083E7}"/>
              </a:ext>
            </a:extLst>
          </p:cNvPr>
          <p:cNvSpPr>
            <a:spLocks noGrp="1"/>
          </p:cNvSpPr>
          <p:nvPr>
            <p:ph idx="1"/>
          </p:nvPr>
        </p:nvSpPr>
        <p:spPr>
          <a:xfrm>
            <a:off x="994955" y="2561500"/>
            <a:ext cx="10515600" cy="4351338"/>
          </a:xfrm>
        </p:spPr>
        <p:txBody>
          <a:bodyPr>
            <a:normAutofit/>
          </a:bodyPr>
          <a:lstStyle/>
          <a:p>
            <a:pPr marL="0" indent="0" algn="r" rtl="1">
              <a:lnSpc>
                <a:spcPct val="150000"/>
              </a:lnSpc>
              <a:buNone/>
            </a:pPr>
            <a:r>
              <a:rPr lang="ar-KW" sz="3600" dirty="0">
                <a:solidFill>
                  <a:srgbClr val="023C5B"/>
                </a:solidFill>
                <a:cs typeface="mohammad bold art 1" pitchFamily="2" charset="-78"/>
              </a:rPr>
              <a:t>المرحلة الأولى (</a:t>
            </a:r>
            <a:r>
              <a:rPr lang="ar-KW" sz="3600" dirty="0">
                <a:solidFill>
                  <a:srgbClr val="B39019"/>
                </a:solidFill>
                <a:cs typeface="mohammad bold art 1" pitchFamily="2" charset="-78"/>
              </a:rPr>
              <a:t>الإيداع</a:t>
            </a:r>
            <a:r>
              <a:rPr lang="ar-KW" sz="3600" dirty="0">
                <a:solidFill>
                  <a:srgbClr val="023C5B"/>
                </a:solidFill>
                <a:cs typeface="mohammad bold art 1" pitchFamily="2" charset="-78"/>
              </a:rPr>
              <a:t>):</a:t>
            </a:r>
          </a:p>
          <a:p>
            <a:pPr marL="0" indent="0" algn="r" rtl="1">
              <a:lnSpc>
                <a:spcPct val="150000"/>
              </a:lnSpc>
              <a:buNone/>
            </a:pPr>
            <a:r>
              <a:rPr lang="ar-KW" sz="3600" dirty="0">
                <a:solidFill>
                  <a:srgbClr val="023C5B"/>
                </a:solidFill>
                <a:cs typeface="mohammad bold art 1" pitchFamily="2" charset="-78"/>
              </a:rPr>
              <a:t>يحاول غاسل الأموال إدخال متحصلاته المالية من الأنشطة غير القانونية إلى داخل النظام المالي (</a:t>
            </a:r>
            <a:r>
              <a:rPr lang="ar-KW" sz="3600" dirty="0">
                <a:solidFill>
                  <a:srgbClr val="B39019"/>
                </a:solidFill>
                <a:cs typeface="mohammad bold art 1" pitchFamily="2" charset="-78"/>
              </a:rPr>
              <a:t>مثال: البنوك</a:t>
            </a:r>
            <a:r>
              <a:rPr lang="ar-KW" sz="3600" dirty="0">
                <a:solidFill>
                  <a:srgbClr val="023C5B"/>
                </a:solidFill>
                <a:cs typeface="mohammad bold art 1" pitchFamily="2" charset="-78"/>
              </a:rPr>
              <a:t>).</a:t>
            </a:r>
          </a:p>
          <a:p>
            <a:pPr marL="0" indent="0" algn="r" rtl="1">
              <a:lnSpc>
                <a:spcPct val="150000"/>
              </a:lnSpc>
              <a:buNone/>
            </a:pPr>
            <a:endParaRPr lang="ar-KW" sz="3600" dirty="0">
              <a:solidFill>
                <a:srgbClr val="023C5B"/>
              </a:solidFill>
              <a:cs typeface="mohammad bold art 1" pitchFamily="2" charset="-78"/>
            </a:endParaRPr>
          </a:p>
          <a:p>
            <a:pPr marL="0" indent="0" algn="r" rtl="1">
              <a:lnSpc>
                <a:spcPct val="150000"/>
              </a:lnSpc>
              <a:buNone/>
            </a:pPr>
            <a:endParaRPr lang="en-US" sz="3600" dirty="0">
              <a:solidFill>
                <a:srgbClr val="023C5B"/>
              </a:solidFill>
              <a:cs typeface="mohammad bold art 1" pitchFamily="2" charset="-78"/>
            </a:endParaRPr>
          </a:p>
        </p:txBody>
      </p:sp>
    </p:spTree>
    <p:extLst>
      <p:ext uri="{BB962C8B-B14F-4D97-AF65-F5344CB8AC3E}">
        <p14:creationId xmlns:p14="http://schemas.microsoft.com/office/powerpoint/2010/main" val="1402723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0E0D00E-64A5-2B36-0D49-E046818F91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5C1908-8BCD-F95F-B635-292026B618D8}"/>
              </a:ext>
            </a:extLst>
          </p:cNvPr>
          <p:cNvSpPr>
            <a:spLocks noGrp="1"/>
          </p:cNvSpPr>
          <p:nvPr>
            <p:ph type="title"/>
          </p:nvPr>
        </p:nvSpPr>
        <p:spPr>
          <a:xfrm>
            <a:off x="838200" y="1074873"/>
            <a:ext cx="10515600" cy="1325563"/>
          </a:xfrm>
        </p:spPr>
        <p:txBody>
          <a:bodyPr>
            <a:normAutofit/>
          </a:bodyPr>
          <a:lstStyle/>
          <a:p>
            <a:pPr algn="ctr" rtl="1"/>
            <a:r>
              <a:rPr lang="ar-KW" sz="3600" b="1" dirty="0">
                <a:solidFill>
                  <a:srgbClr val="B39019"/>
                </a:solidFill>
                <a:latin typeface="Sakkal Majalla" pitchFamily="2" charset="-78"/>
                <a:cs typeface="mohammad bold art 1" pitchFamily="2" charset="-78"/>
              </a:rPr>
              <a:t>مراحل غسل الأموال </a:t>
            </a:r>
            <a:br>
              <a:rPr lang="ar-KW" sz="3600" b="1" dirty="0">
                <a:solidFill>
                  <a:srgbClr val="B39019"/>
                </a:solidFill>
                <a:latin typeface="Sakkal Majalla" pitchFamily="2" charset="-78"/>
                <a:cs typeface="mohammad bold art 1" pitchFamily="2" charset="-78"/>
              </a:rPr>
            </a:br>
            <a:r>
              <a:rPr lang="ar-KW" sz="3600" b="1" dirty="0">
                <a:solidFill>
                  <a:srgbClr val="B39019"/>
                </a:solidFill>
                <a:latin typeface="Sakkal Majalla" pitchFamily="2" charset="-78"/>
                <a:cs typeface="mohammad bold art 1" pitchFamily="2" charset="-78"/>
              </a:rPr>
              <a:t>(كيف تتم العملية)</a:t>
            </a:r>
            <a:endParaRPr lang="en-US" sz="3600" dirty="0">
              <a:solidFill>
                <a:srgbClr val="B39019"/>
              </a:solidFill>
            </a:endParaRPr>
          </a:p>
        </p:txBody>
      </p:sp>
      <p:sp>
        <p:nvSpPr>
          <p:cNvPr id="3" name="Content Placeholder 2">
            <a:extLst>
              <a:ext uri="{FF2B5EF4-FFF2-40B4-BE49-F238E27FC236}">
                <a16:creationId xmlns:a16="http://schemas.microsoft.com/office/drawing/2014/main" id="{ED64D66D-782E-B5F8-094D-418757F05AED}"/>
              </a:ext>
            </a:extLst>
          </p:cNvPr>
          <p:cNvSpPr>
            <a:spLocks noGrp="1"/>
          </p:cNvSpPr>
          <p:nvPr>
            <p:ph idx="1"/>
          </p:nvPr>
        </p:nvSpPr>
        <p:spPr>
          <a:xfrm>
            <a:off x="838200" y="2755491"/>
            <a:ext cx="10515600" cy="4351338"/>
          </a:xfrm>
        </p:spPr>
        <p:txBody>
          <a:bodyPr>
            <a:normAutofit/>
          </a:bodyPr>
          <a:lstStyle/>
          <a:p>
            <a:pPr marL="0" indent="0" algn="r" rtl="1">
              <a:lnSpc>
                <a:spcPct val="150000"/>
              </a:lnSpc>
              <a:buNone/>
            </a:pPr>
            <a:r>
              <a:rPr lang="ar-KW" dirty="0">
                <a:solidFill>
                  <a:srgbClr val="023C5B"/>
                </a:solidFill>
                <a:cs typeface="mohammad bold art 1" pitchFamily="2" charset="-78"/>
              </a:rPr>
              <a:t>المرحلة الثانية (</a:t>
            </a:r>
            <a:r>
              <a:rPr lang="ar-KW" dirty="0">
                <a:solidFill>
                  <a:srgbClr val="B39019"/>
                </a:solidFill>
                <a:cs typeface="mohammad bold art 1" pitchFamily="2" charset="-78"/>
              </a:rPr>
              <a:t>التمويه أو التغطية</a:t>
            </a:r>
            <a:r>
              <a:rPr lang="ar-KW" dirty="0">
                <a:solidFill>
                  <a:srgbClr val="023C5B"/>
                </a:solidFill>
                <a:cs typeface="mohammad bold art 1" pitchFamily="2" charset="-78"/>
              </a:rPr>
              <a:t>):</a:t>
            </a:r>
          </a:p>
          <a:p>
            <a:pPr marL="0" indent="0" algn="r" rtl="1">
              <a:lnSpc>
                <a:spcPct val="150000"/>
              </a:lnSpc>
              <a:buNone/>
            </a:pPr>
            <a:r>
              <a:rPr lang="ar-KW" dirty="0">
                <a:solidFill>
                  <a:srgbClr val="023C5B"/>
                </a:solidFill>
                <a:cs typeface="mohammad bold art 1" pitchFamily="2" charset="-78"/>
              </a:rPr>
              <a:t>يحاول غاسل الأموال تحريك هذه الأموال باستمرار من حساب إلى آخر من خلال عدة عمليات مالية داخل وخارج الدولة، بالإضافة إلى الدخول في عدد من الاستثمارات المتنوعة (الودائع، الاستثمار في البورصات أو الشركات) إلى أن ينجح غاسل الأموال في الوصول للمرحلة الثالثة والأخيرة.</a:t>
            </a:r>
          </a:p>
          <a:p>
            <a:pPr marL="0" indent="0" algn="r" rtl="1">
              <a:lnSpc>
                <a:spcPct val="150000"/>
              </a:lnSpc>
              <a:buNone/>
            </a:pPr>
            <a:endParaRPr lang="ar-KW" dirty="0">
              <a:solidFill>
                <a:srgbClr val="023C5B"/>
              </a:solidFill>
              <a:cs typeface="mohammad bold art 1" pitchFamily="2" charset="-78"/>
            </a:endParaRPr>
          </a:p>
          <a:p>
            <a:pPr marL="0" indent="0" algn="r" rtl="1">
              <a:lnSpc>
                <a:spcPct val="150000"/>
              </a:lnSpc>
              <a:buNone/>
            </a:pPr>
            <a:endParaRPr lang="ar-KW" dirty="0">
              <a:solidFill>
                <a:srgbClr val="023C5B"/>
              </a:solidFill>
              <a:cs typeface="mohammad bold art 1" pitchFamily="2" charset="-78"/>
            </a:endParaRPr>
          </a:p>
        </p:txBody>
      </p:sp>
    </p:spTree>
    <p:extLst>
      <p:ext uri="{BB962C8B-B14F-4D97-AF65-F5344CB8AC3E}">
        <p14:creationId xmlns:p14="http://schemas.microsoft.com/office/powerpoint/2010/main" val="36155931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5AB918B-FECD-FC35-2022-35E661187B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AAC60D-533E-1828-C2EF-F70F69EA4CEA}"/>
              </a:ext>
            </a:extLst>
          </p:cNvPr>
          <p:cNvSpPr>
            <a:spLocks noGrp="1"/>
          </p:cNvSpPr>
          <p:nvPr>
            <p:ph type="title"/>
          </p:nvPr>
        </p:nvSpPr>
        <p:spPr>
          <a:xfrm>
            <a:off x="807720" y="1118417"/>
            <a:ext cx="10515600" cy="1325563"/>
          </a:xfrm>
        </p:spPr>
        <p:txBody>
          <a:bodyPr>
            <a:normAutofit/>
          </a:bodyPr>
          <a:lstStyle/>
          <a:p>
            <a:pPr algn="ctr" rtl="1"/>
            <a:r>
              <a:rPr lang="ar-KW" sz="3600" b="1" dirty="0">
                <a:solidFill>
                  <a:srgbClr val="B39019"/>
                </a:solidFill>
                <a:latin typeface="Sakkal Majalla" pitchFamily="2" charset="-78"/>
                <a:cs typeface="mohammad bold art 1" pitchFamily="2" charset="-78"/>
              </a:rPr>
              <a:t>مراحل غسل الأموال </a:t>
            </a:r>
            <a:br>
              <a:rPr lang="ar-KW" sz="3600" b="1" dirty="0">
                <a:solidFill>
                  <a:srgbClr val="B39019"/>
                </a:solidFill>
                <a:latin typeface="Sakkal Majalla" pitchFamily="2" charset="-78"/>
                <a:cs typeface="mohammad bold art 1" pitchFamily="2" charset="-78"/>
              </a:rPr>
            </a:br>
            <a:r>
              <a:rPr lang="ar-KW" sz="3600" b="1" dirty="0">
                <a:solidFill>
                  <a:srgbClr val="B39019"/>
                </a:solidFill>
                <a:latin typeface="Sakkal Majalla" pitchFamily="2" charset="-78"/>
                <a:cs typeface="mohammad bold art 1" pitchFamily="2" charset="-78"/>
              </a:rPr>
              <a:t>(كيف تتم العملية)</a:t>
            </a:r>
            <a:endParaRPr lang="en-US" sz="3600" dirty="0">
              <a:solidFill>
                <a:srgbClr val="B39019"/>
              </a:solidFill>
            </a:endParaRPr>
          </a:p>
        </p:txBody>
      </p:sp>
      <p:sp>
        <p:nvSpPr>
          <p:cNvPr id="3" name="Content Placeholder 2">
            <a:extLst>
              <a:ext uri="{FF2B5EF4-FFF2-40B4-BE49-F238E27FC236}">
                <a16:creationId xmlns:a16="http://schemas.microsoft.com/office/drawing/2014/main" id="{8031A49B-AF2C-9053-147C-9F2EB3258D69}"/>
              </a:ext>
            </a:extLst>
          </p:cNvPr>
          <p:cNvSpPr>
            <a:spLocks noGrp="1"/>
          </p:cNvSpPr>
          <p:nvPr>
            <p:ph idx="1"/>
          </p:nvPr>
        </p:nvSpPr>
        <p:spPr>
          <a:xfrm>
            <a:off x="838200" y="2570208"/>
            <a:ext cx="10515600" cy="4351338"/>
          </a:xfrm>
        </p:spPr>
        <p:txBody>
          <a:bodyPr>
            <a:normAutofit/>
          </a:bodyPr>
          <a:lstStyle/>
          <a:p>
            <a:pPr marL="0" indent="0" algn="r" rtl="1">
              <a:lnSpc>
                <a:spcPct val="150000"/>
              </a:lnSpc>
              <a:buNone/>
            </a:pPr>
            <a:r>
              <a:rPr lang="ar-KW" dirty="0">
                <a:solidFill>
                  <a:srgbClr val="023C5B"/>
                </a:solidFill>
                <a:cs typeface="mohammad bold art 1" pitchFamily="2" charset="-78"/>
              </a:rPr>
              <a:t>المرحلة الثالثة (</a:t>
            </a:r>
            <a:r>
              <a:rPr lang="ar-KW" dirty="0">
                <a:solidFill>
                  <a:srgbClr val="B39019"/>
                </a:solidFill>
                <a:cs typeface="mohammad bold art 1" pitchFamily="2" charset="-78"/>
              </a:rPr>
              <a:t>الدمج</a:t>
            </a:r>
            <a:r>
              <a:rPr lang="ar-KW" dirty="0">
                <a:solidFill>
                  <a:srgbClr val="023C5B"/>
                </a:solidFill>
                <a:cs typeface="mohammad bold art 1" pitchFamily="2" charset="-78"/>
              </a:rPr>
              <a:t>):</a:t>
            </a:r>
          </a:p>
          <a:p>
            <a:pPr marL="0" indent="0" algn="r" rtl="1">
              <a:lnSpc>
                <a:spcPct val="150000"/>
              </a:lnSpc>
              <a:buNone/>
            </a:pPr>
            <a:r>
              <a:rPr lang="ar-KW" dirty="0">
                <a:solidFill>
                  <a:srgbClr val="023C5B"/>
                </a:solidFill>
                <a:cs typeface="mohammad bold art 1" pitchFamily="2" charset="-78"/>
              </a:rPr>
              <a:t>يحاول غاسل الأموال شراء الأصول المختلفة (عقار، أسهم، مصانع، سلع، شركات، أندية... إلخ</a:t>
            </a:r>
            <a:r>
              <a:rPr lang="ar-KW" dirty="0">
                <a:solidFill>
                  <a:srgbClr val="B39019"/>
                </a:solidFill>
                <a:cs typeface="mohammad bold art 1" pitchFamily="2" charset="-78"/>
              </a:rPr>
              <a:t>) بغض النظر عن أسعارها</a:t>
            </a:r>
            <a:r>
              <a:rPr lang="ar-KW" dirty="0">
                <a:solidFill>
                  <a:srgbClr val="023C5B"/>
                </a:solidFill>
                <a:cs typeface="mohammad bold art 1" pitchFamily="2" charset="-78"/>
              </a:rPr>
              <a:t>، وفي هذه المرحلة يصعب جداً تمييز المال المشروع من غير المشروع.</a:t>
            </a:r>
          </a:p>
          <a:p>
            <a:pPr marL="0" indent="0" algn="r" rtl="1">
              <a:lnSpc>
                <a:spcPct val="150000"/>
              </a:lnSpc>
              <a:buNone/>
            </a:pPr>
            <a:endParaRPr lang="ar-KW" dirty="0">
              <a:solidFill>
                <a:srgbClr val="023C5B"/>
              </a:solidFill>
              <a:cs typeface="mohammad bold art 1" pitchFamily="2" charset="-78"/>
            </a:endParaRPr>
          </a:p>
          <a:p>
            <a:pPr marL="0" indent="0" algn="r" rtl="1">
              <a:lnSpc>
                <a:spcPct val="150000"/>
              </a:lnSpc>
              <a:buNone/>
            </a:pPr>
            <a:endParaRPr lang="ar-KW" dirty="0">
              <a:solidFill>
                <a:srgbClr val="023C5B"/>
              </a:solidFill>
              <a:cs typeface="mohammad bold art 1" pitchFamily="2" charset="-78"/>
            </a:endParaRPr>
          </a:p>
        </p:txBody>
      </p:sp>
    </p:spTree>
    <p:extLst>
      <p:ext uri="{BB962C8B-B14F-4D97-AF65-F5344CB8AC3E}">
        <p14:creationId xmlns:p14="http://schemas.microsoft.com/office/powerpoint/2010/main" val="2702161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FDAB445-DE58-85D1-A8D0-E2A51B76E6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DF4F50-0B59-B8A9-AAC9-B8E6C0CF9AFF}"/>
              </a:ext>
            </a:extLst>
          </p:cNvPr>
          <p:cNvSpPr>
            <a:spLocks noGrp="1"/>
          </p:cNvSpPr>
          <p:nvPr>
            <p:ph type="title"/>
          </p:nvPr>
        </p:nvSpPr>
        <p:spPr>
          <a:xfrm>
            <a:off x="838200" y="1144542"/>
            <a:ext cx="10515600" cy="1325563"/>
          </a:xfrm>
        </p:spPr>
        <p:txBody>
          <a:bodyPr>
            <a:normAutofit/>
          </a:bodyPr>
          <a:lstStyle/>
          <a:p>
            <a:pPr algn="ctr" rtl="1"/>
            <a:r>
              <a:rPr lang="ar-KW" sz="3600" b="1" dirty="0">
                <a:solidFill>
                  <a:srgbClr val="B39019"/>
                </a:solidFill>
                <a:latin typeface="Sakkal Majalla" pitchFamily="2" charset="-78"/>
                <a:cs typeface="mohammad bold art 1" pitchFamily="2" charset="-78"/>
              </a:rPr>
              <a:t>مراحل غسل الأموال </a:t>
            </a:r>
            <a:br>
              <a:rPr lang="ar-KW" sz="3600" b="1" dirty="0">
                <a:solidFill>
                  <a:srgbClr val="B39019"/>
                </a:solidFill>
                <a:latin typeface="Sakkal Majalla" pitchFamily="2" charset="-78"/>
                <a:cs typeface="mohammad bold art 1" pitchFamily="2" charset="-78"/>
              </a:rPr>
            </a:br>
            <a:r>
              <a:rPr lang="ar-KW" sz="3600" b="1" dirty="0">
                <a:solidFill>
                  <a:srgbClr val="B39019"/>
                </a:solidFill>
                <a:latin typeface="Sakkal Majalla" pitchFamily="2" charset="-78"/>
                <a:cs typeface="mohammad bold art 1" pitchFamily="2" charset="-78"/>
              </a:rPr>
              <a:t>(كيف تتم العملية)</a:t>
            </a:r>
            <a:endParaRPr lang="en-US" sz="3600" dirty="0">
              <a:solidFill>
                <a:srgbClr val="B39019"/>
              </a:solidFill>
            </a:endParaRPr>
          </a:p>
        </p:txBody>
      </p:sp>
      <p:sp>
        <p:nvSpPr>
          <p:cNvPr id="3" name="Content Placeholder 2">
            <a:extLst>
              <a:ext uri="{FF2B5EF4-FFF2-40B4-BE49-F238E27FC236}">
                <a16:creationId xmlns:a16="http://schemas.microsoft.com/office/drawing/2014/main" id="{CA554714-EAE6-E19D-7B61-3B4FCF98E43A}"/>
              </a:ext>
            </a:extLst>
          </p:cNvPr>
          <p:cNvSpPr>
            <a:spLocks noGrp="1"/>
          </p:cNvSpPr>
          <p:nvPr>
            <p:ph idx="1"/>
          </p:nvPr>
        </p:nvSpPr>
        <p:spPr>
          <a:xfrm>
            <a:off x="-3141617" y="2866299"/>
            <a:ext cx="10515600" cy="4351338"/>
          </a:xfrm>
        </p:spPr>
        <p:txBody>
          <a:bodyPr>
            <a:normAutofit/>
          </a:bodyPr>
          <a:lstStyle/>
          <a:p>
            <a:pPr marL="0" indent="0" algn="r" rtl="1">
              <a:lnSpc>
                <a:spcPct val="150000"/>
              </a:lnSpc>
              <a:buNone/>
            </a:pPr>
            <a:r>
              <a:rPr lang="ar-KW" dirty="0">
                <a:solidFill>
                  <a:srgbClr val="023C5B"/>
                </a:solidFill>
                <a:cs typeface="mohammad bold art 1" pitchFamily="2" charset="-78"/>
              </a:rPr>
              <a:t>معادلة غسل الأموال</a:t>
            </a:r>
          </a:p>
          <a:p>
            <a:pPr marL="0" indent="0" algn="r" rtl="1">
              <a:lnSpc>
                <a:spcPct val="150000"/>
              </a:lnSpc>
              <a:buNone/>
            </a:pPr>
            <a:endParaRPr lang="ar-KW" sz="3600" dirty="0">
              <a:solidFill>
                <a:srgbClr val="023C5B"/>
              </a:solidFill>
              <a:cs typeface="mohammad bold art 1" pitchFamily="2" charset="-78"/>
            </a:endParaRPr>
          </a:p>
        </p:txBody>
      </p:sp>
      <p:graphicFrame>
        <p:nvGraphicFramePr>
          <p:cNvPr id="5" name="Diagram 4">
            <a:extLst>
              <a:ext uri="{FF2B5EF4-FFF2-40B4-BE49-F238E27FC236}">
                <a16:creationId xmlns:a16="http://schemas.microsoft.com/office/drawing/2014/main" id="{F5081A14-188A-4E2D-B33A-879C677FE06D}"/>
              </a:ext>
            </a:extLst>
          </p:cNvPr>
          <p:cNvGraphicFramePr/>
          <p:nvPr>
            <p:extLst>
              <p:ext uri="{D42A27DB-BD31-4B8C-83A1-F6EECF244321}">
                <p14:modId xmlns:p14="http://schemas.microsoft.com/office/powerpoint/2010/main" val="374532188"/>
              </p:ext>
            </p:extLst>
          </p:nvPr>
        </p:nvGraphicFramePr>
        <p:xfrm>
          <a:off x="2856411" y="2568302"/>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1670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graphicEl>
                                              <a:dgm id="{25B424B3-3E9B-4AC3-B764-8E2B2DEAED4D}"/>
                                            </p:graphicEl>
                                          </p:spTgt>
                                        </p:tgtEl>
                                        <p:attrNameLst>
                                          <p:attrName>style.visibility</p:attrName>
                                        </p:attrNameLst>
                                      </p:cBhvr>
                                      <p:to>
                                        <p:strVal val="visible"/>
                                      </p:to>
                                    </p:set>
                                    <p:anim calcmode="lin" valueType="num">
                                      <p:cBhvr additive="base">
                                        <p:cTn id="7" dur="500" fill="hold"/>
                                        <p:tgtEl>
                                          <p:spTgt spid="5">
                                            <p:graphicEl>
                                              <a:dgm id="{25B424B3-3E9B-4AC3-B764-8E2B2DEAED4D}"/>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graphicEl>
                                              <a:dgm id="{25B424B3-3E9B-4AC3-B764-8E2B2DEAED4D}"/>
                                            </p:graphic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graphicEl>
                                              <a:dgm id="{4F10B0C4-F549-46C3-8B99-DCD3249BC3FA}"/>
                                            </p:graphicEl>
                                          </p:spTgt>
                                        </p:tgtEl>
                                        <p:attrNameLst>
                                          <p:attrName>style.visibility</p:attrName>
                                        </p:attrNameLst>
                                      </p:cBhvr>
                                      <p:to>
                                        <p:strVal val="visible"/>
                                      </p:to>
                                    </p:set>
                                    <p:anim calcmode="lin" valueType="num">
                                      <p:cBhvr additive="base">
                                        <p:cTn id="13" dur="500" fill="hold"/>
                                        <p:tgtEl>
                                          <p:spTgt spid="5">
                                            <p:graphicEl>
                                              <a:dgm id="{4F10B0C4-F549-46C3-8B99-DCD3249BC3FA}"/>
                                            </p:graphic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graphicEl>
                                              <a:dgm id="{4F10B0C4-F549-46C3-8B99-DCD3249BC3FA}"/>
                                            </p:graphic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5">
                                            <p:graphicEl>
                                              <a:dgm id="{3A690E53-F937-412E-864D-A72A30E76B20}"/>
                                            </p:graphicEl>
                                          </p:spTgt>
                                        </p:tgtEl>
                                        <p:attrNameLst>
                                          <p:attrName>style.visibility</p:attrName>
                                        </p:attrNameLst>
                                      </p:cBhvr>
                                      <p:to>
                                        <p:strVal val="visible"/>
                                      </p:to>
                                    </p:set>
                                    <p:anim calcmode="lin" valueType="num">
                                      <p:cBhvr additive="base">
                                        <p:cTn id="17" dur="500" fill="hold"/>
                                        <p:tgtEl>
                                          <p:spTgt spid="5">
                                            <p:graphicEl>
                                              <a:dgm id="{3A690E53-F937-412E-864D-A72A30E76B20}"/>
                                            </p:graphic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5">
                                            <p:graphicEl>
                                              <a:dgm id="{3A690E53-F937-412E-864D-A72A30E76B20}"/>
                                            </p:graphic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5">
                                            <p:graphicEl>
                                              <a:dgm id="{FB614392-16CF-4FB3-A48A-52C72A50C87C}"/>
                                            </p:graphicEl>
                                          </p:spTgt>
                                        </p:tgtEl>
                                        <p:attrNameLst>
                                          <p:attrName>style.visibility</p:attrName>
                                        </p:attrNameLst>
                                      </p:cBhvr>
                                      <p:to>
                                        <p:strVal val="visible"/>
                                      </p:to>
                                    </p:set>
                                    <p:anim calcmode="lin" valueType="num">
                                      <p:cBhvr additive="base">
                                        <p:cTn id="23" dur="500" fill="hold"/>
                                        <p:tgtEl>
                                          <p:spTgt spid="5">
                                            <p:graphicEl>
                                              <a:dgm id="{FB614392-16CF-4FB3-A48A-52C72A50C87C}"/>
                                            </p:graphic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5">
                                            <p:graphicEl>
                                              <a:dgm id="{FB614392-16CF-4FB3-A48A-52C72A50C87C}"/>
                                            </p:graphic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5">
                                            <p:graphicEl>
                                              <a:dgm id="{1A0CF381-743B-4BA3-AC30-F861C4BC1A82}"/>
                                            </p:graphicEl>
                                          </p:spTgt>
                                        </p:tgtEl>
                                        <p:attrNameLst>
                                          <p:attrName>style.visibility</p:attrName>
                                        </p:attrNameLst>
                                      </p:cBhvr>
                                      <p:to>
                                        <p:strVal val="visible"/>
                                      </p:to>
                                    </p:set>
                                    <p:anim calcmode="lin" valueType="num">
                                      <p:cBhvr additive="base">
                                        <p:cTn id="27" dur="500" fill="hold"/>
                                        <p:tgtEl>
                                          <p:spTgt spid="5">
                                            <p:graphicEl>
                                              <a:dgm id="{1A0CF381-743B-4BA3-AC30-F861C4BC1A82}"/>
                                            </p:graphic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5">
                                            <p:graphicEl>
                                              <a:dgm id="{1A0CF381-743B-4BA3-AC30-F861C4BC1A82}"/>
                                            </p:graphic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5">
                                            <p:graphicEl>
                                              <a:dgm id="{305527A3-6948-419F-9762-58A0A47BC571}"/>
                                            </p:graphicEl>
                                          </p:spTgt>
                                        </p:tgtEl>
                                        <p:attrNameLst>
                                          <p:attrName>style.visibility</p:attrName>
                                        </p:attrNameLst>
                                      </p:cBhvr>
                                      <p:to>
                                        <p:strVal val="visible"/>
                                      </p:to>
                                    </p:set>
                                    <p:anim calcmode="lin" valueType="num">
                                      <p:cBhvr additive="base">
                                        <p:cTn id="33" dur="500" fill="hold"/>
                                        <p:tgtEl>
                                          <p:spTgt spid="5">
                                            <p:graphicEl>
                                              <a:dgm id="{305527A3-6948-419F-9762-58A0A47BC571}"/>
                                            </p:graphic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5">
                                            <p:graphicEl>
                                              <a:dgm id="{305527A3-6948-419F-9762-58A0A47BC571}"/>
                                            </p:graphic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5">
                                            <p:graphicEl>
                                              <a:dgm id="{E2FA5DB0-DC5F-4F8D-90E7-999304E699BC}"/>
                                            </p:graphicEl>
                                          </p:spTgt>
                                        </p:tgtEl>
                                        <p:attrNameLst>
                                          <p:attrName>style.visibility</p:attrName>
                                        </p:attrNameLst>
                                      </p:cBhvr>
                                      <p:to>
                                        <p:strVal val="visible"/>
                                      </p:to>
                                    </p:set>
                                    <p:anim calcmode="lin" valueType="num">
                                      <p:cBhvr additive="base">
                                        <p:cTn id="37" dur="500" fill="hold"/>
                                        <p:tgtEl>
                                          <p:spTgt spid="5">
                                            <p:graphicEl>
                                              <a:dgm id="{E2FA5DB0-DC5F-4F8D-90E7-999304E699BC}"/>
                                            </p:graphic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5">
                                            <p:graphicEl>
                                              <a:dgm id="{E2FA5DB0-DC5F-4F8D-90E7-999304E699BC}"/>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2E107-9860-A61D-BE4F-7AF98103C27B}"/>
              </a:ext>
            </a:extLst>
          </p:cNvPr>
          <p:cNvSpPr>
            <a:spLocks noGrp="1"/>
          </p:cNvSpPr>
          <p:nvPr>
            <p:ph type="title"/>
          </p:nvPr>
        </p:nvSpPr>
        <p:spPr>
          <a:xfrm>
            <a:off x="677091" y="891994"/>
            <a:ext cx="10515600" cy="1325563"/>
          </a:xfrm>
        </p:spPr>
        <p:txBody>
          <a:bodyPr>
            <a:normAutofit/>
          </a:bodyPr>
          <a:lstStyle/>
          <a:p>
            <a:pPr algn="ctr" rtl="1"/>
            <a:r>
              <a:rPr lang="ar-KW" sz="3600" dirty="0">
                <a:solidFill>
                  <a:srgbClr val="B39019"/>
                </a:solidFill>
                <a:cs typeface="mohammad bold art 1" pitchFamily="2" charset="-78"/>
              </a:rPr>
              <a:t>أساليب ومؤشرات جريمة غسل الأموال</a:t>
            </a:r>
            <a:endParaRPr lang="en-US" sz="3600" dirty="0">
              <a:solidFill>
                <a:srgbClr val="B39019"/>
              </a:solidFill>
              <a:cs typeface="mohammad bold art 1" pitchFamily="2" charset="-78"/>
            </a:endParaRPr>
          </a:p>
        </p:txBody>
      </p:sp>
      <p:sp>
        <p:nvSpPr>
          <p:cNvPr id="3" name="Content Placeholder 2">
            <a:extLst>
              <a:ext uri="{FF2B5EF4-FFF2-40B4-BE49-F238E27FC236}">
                <a16:creationId xmlns:a16="http://schemas.microsoft.com/office/drawing/2014/main" id="{FFE82674-5A0F-ACA6-D24F-FEF04B83C61B}"/>
              </a:ext>
            </a:extLst>
          </p:cNvPr>
          <p:cNvSpPr>
            <a:spLocks noGrp="1"/>
          </p:cNvSpPr>
          <p:nvPr>
            <p:ph idx="1"/>
          </p:nvPr>
        </p:nvSpPr>
        <p:spPr>
          <a:xfrm>
            <a:off x="838200" y="1960608"/>
            <a:ext cx="10515600" cy="4351338"/>
          </a:xfrm>
        </p:spPr>
        <p:txBody>
          <a:bodyPr>
            <a:noAutofit/>
          </a:bodyPr>
          <a:lstStyle/>
          <a:p>
            <a:pPr algn="r" rtl="1">
              <a:lnSpc>
                <a:spcPct val="150000"/>
              </a:lnSpc>
            </a:pPr>
            <a:r>
              <a:rPr lang="ar-KW" sz="2400" dirty="0">
                <a:solidFill>
                  <a:srgbClr val="023C5B"/>
                </a:solidFill>
                <a:cs typeface="mohammad bold art 1" pitchFamily="2" charset="-78"/>
              </a:rPr>
              <a:t>إيداع مبالغ ضخمة بأي طريقة بشكل مفاجئ وغير معروفة المصدر في الحساب </a:t>
            </a:r>
            <a:r>
              <a:rPr lang="ar-KW" sz="2400" dirty="0">
                <a:solidFill>
                  <a:srgbClr val="B39019"/>
                </a:solidFill>
                <a:cs typeface="mohammad bold art 1" pitchFamily="2" charset="-78"/>
              </a:rPr>
              <a:t>لا تتناسب مع طبيعة و نشاط العميل ومصادر دخله.</a:t>
            </a:r>
          </a:p>
          <a:p>
            <a:pPr algn="r" rtl="1">
              <a:lnSpc>
                <a:spcPct val="150000"/>
              </a:lnSpc>
            </a:pPr>
            <a:r>
              <a:rPr lang="ar-KW" sz="2400" dirty="0">
                <a:solidFill>
                  <a:srgbClr val="023C5B"/>
                </a:solidFill>
                <a:cs typeface="mohammad bold art 1" pitchFamily="2" charset="-78"/>
              </a:rPr>
              <a:t>تجزئة المبالغ وتفتيتها لتجنب السؤال عنها، وذلك بواسطة (</a:t>
            </a:r>
            <a:r>
              <a:rPr lang="ar-KW" sz="2400" dirty="0">
                <a:solidFill>
                  <a:srgbClr val="B39019"/>
                </a:solidFill>
                <a:cs typeface="mohammad bold art 1" pitchFamily="2" charset="-78"/>
              </a:rPr>
              <a:t>عدة أفراد أو فروع مختلفة في حالة البنوك</a:t>
            </a:r>
            <a:r>
              <a:rPr lang="ar-KW" sz="2400" dirty="0">
                <a:solidFill>
                  <a:srgbClr val="023C5B"/>
                </a:solidFill>
                <a:cs typeface="mohammad bold art 1" pitchFamily="2" charset="-78"/>
              </a:rPr>
              <a:t>).</a:t>
            </a:r>
          </a:p>
          <a:p>
            <a:pPr algn="r" rtl="1">
              <a:lnSpc>
                <a:spcPct val="150000"/>
              </a:lnSpc>
            </a:pPr>
            <a:r>
              <a:rPr lang="ar-KW" sz="2400" dirty="0">
                <a:solidFill>
                  <a:srgbClr val="023C5B"/>
                </a:solidFill>
                <a:cs typeface="mohammad bold art 1" pitchFamily="2" charset="-78"/>
              </a:rPr>
              <a:t>الإيداعات الآلية.</a:t>
            </a:r>
          </a:p>
          <a:p>
            <a:pPr algn="r" rtl="1">
              <a:lnSpc>
                <a:spcPct val="150000"/>
              </a:lnSpc>
            </a:pPr>
            <a:r>
              <a:rPr lang="ar-KW" sz="2400" dirty="0">
                <a:solidFill>
                  <a:srgbClr val="023C5B"/>
                </a:solidFill>
                <a:cs typeface="mohammad bold art 1" pitchFamily="2" charset="-78"/>
              </a:rPr>
              <a:t>تحويل المبالغ بعد إيداعها بغرض استثمارها (ودائع، بورصة، عقار، شراء سيارات).</a:t>
            </a:r>
          </a:p>
          <a:p>
            <a:pPr algn="r" rtl="1">
              <a:lnSpc>
                <a:spcPct val="150000"/>
              </a:lnSpc>
            </a:pPr>
            <a:r>
              <a:rPr lang="ar-KW" sz="2400" dirty="0">
                <a:solidFill>
                  <a:srgbClr val="023C5B"/>
                </a:solidFill>
                <a:cs typeface="mohammad bold art 1" pitchFamily="2" charset="-78"/>
              </a:rPr>
              <a:t>زيادة الحد المتعلق بالبطاقات الائتمانية.</a:t>
            </a:r>
          </a:p>
          <a:p>
            <a:pPr algn="r" rtl="1">
              <a:lnSpc>
                <a:spcPct val="150000"/>
              </a:lnSpc>
            </a:pPr>
            <a:endParaRPr lang="ar-KW" sz="2400" dirty="0">
              <a:solidFill>
                <a:srgbClr val="023C5B"/>
              </a:solidFill>
              <a:cs typeface="mohammad bold art 1" pitchFamily="2" charset="-78"/>
            </a:endParaRPr>
          </a:p>
          <a:p>
            <a:pPr algn="r" rtl="1">
              <a:lnSpc>
                <a:spcPct val="150000"/>
              </a:lnSpc>
            </a:pPr>
            <a:endParaRPr lang="ar-KW" sz="2400" dirty="0">
              <a:solidFill>
                <a:srgbClr val="023C5B"/>
              </a:solidFill>
              <a:cs typeface="mohammad bold art 1" pitchFamily="2" charset="-78"/>
            </a:endParaRPr>
          </a:p>
          <a:p>
            <a:pPr algn="r" rtl="1">
              <a:lnSpc>
                <a:spcPct val="150000"/>
              </a:lnSpc>
            </a:pPr>
            <a:endParaRPr lang="ar-KW" sz="2400" dirty="0">
              <a:solidFill>
                <a:srgbClr val="023C5B"/>
              </a:solidFill>
              <a:cs typeface="mohammad bold art 1" pitchFamily="2" charset="-78"/>
            </a:endParaRPr>
          </a:p>
          <a:p>
            <a:pPr algn="r" rtl="1">
              <a:lnSpc>
                <a:spcPct val="150000"/>
              </a:lnSpc>
            </a:pPr>
            <a:endParaRPr lang="ar-KW" sz="2400" dirty="0">
              <a:solidFill>
                <a:srgbClr val="023C5B"/>
              </a:solidFill>
              <a:cs typeface="mohammad bold art 1" pitchFamily="2" charset="-78"/>
            </a:endParaRPr>
          </a:p>
          <a:p>
            <a:pPr algn="r" rtl="1">
              <a:lnSpc>
                <a:spcPct val="150000"/>
              </a:lnSpc>
            </a:pPr>
            <a:endParaRPr lang="ar-KW" sz="2400" dirty="0">
              <a:solidFill>
                <a:srgbClr val="023C5B"/>
              </a:solidFill>
              <a:cs typeface="mohammad bold art 1" pitchFamily="2" charset="-78"/>
            </a:endParaRPr>
          </a:p>
          <a:p>
            <a:pPr algn="r" rtl="1">
              <a:lnSpc>
                <a:spcPct val="150000"/>
              </a:lnSpc>
            </a:pPr>
            <a:endParaRPr lang="ar-KW" sz="2400" dirty="0">
              <a:solidFill>
                <a:srgbClr val="023C5B"/>
              </a:solidFill>
              <a:cs typeface="mohammad bold art 1" pitchFamily="2" charset="-78"/>
            </a:endParaRPr>
          </a:p>
          <a:p>
            <a:pPr algn="r" rtl="1">
              <a:lnSpc>
                <a:spcPct val="150000"/>
              </a:lnSpc>
            </a:pPr>
            <a:endParaRPr lang="en-US" sz="2400" dirty="0">
              <a:solidFill>
                <a:srgbClr val="023C5B"/>
              </a:solidFill>
              <a:cs typeface="mohammad bold art 1" pitchFamily="2" charset="-78"/>
            </a:endParaRPr>
          </a:p>
        </p:txBody>
      </p:sp>
    </p:spTree>
    <p:extLst>
      <p:ext uri="{BB962C8B-B14F-4D97-AF65-F5344CB8AC3E}">
        <p14:creationId xmlns:p14="http://schemas.microsoft.com/office/powerpoint/2010/main" val="4104407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1B1662C-8437-FBBD-2432-13219BCD73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99B4EF-513D-DA3F-1169-68DC26C3AD2D}"/>
              </a:ext>
            </a:extLst>
          </p:cNvPr>
          <p:cNvSpPr>
            <a:spLocks noGrp="1"/>
          </p:cNvSpPr>
          <p:nvPr>
            <p:ph type="title"/>
          </p:nvPr>
        </p:nvSpPr>
        <p:spPr>
          <a:xfrm>
            <a:off x="694509" y="1061811"/>
            <a:ext cx="10515600" cy="1325563"/>
          </a:xfrm>
        </p:spPr>
        <p:txBody>
          <a:bodyPr>
            <a:normAutofit/>
          </a:bodyPr>
          <a:lstStyle/>
          <a:p>
            <a:pPr algn="ctr" rtl="1"/>
            <a:r>
              <a:rPr lang="ar-KW" sz="3600" dirty="0">
                <a:solidFill>
                  <a:srgbClr val="B39019"/>
                </a:solidFill>
                <a:cs typeface="mohammad bold art 1" pitchFamily="2" charset="-78"/>
              </a:rPr>
              <a:t>أساليب ومؤشرات جريمة غسل الأموال</a:t>
            </a:r>
            <a:endParaRPr lang="en-US" sz="3600" dirty="0">
              <a:solidFill>
                <a:srgbClr val="B39019"/>
              </a:solidFill>
              <a:cs typeface="mohammad bold art 1" pitchFamily="2" charset="-78"/>
            </a:endParaRPr>
          </a:p>
        </p:txBody>
      </p:sp>
      <p:sp>
        <p:nvSpPr>
          <p:cNvPr id="3" name="Content Placeholder 2">
            <a:extLst>
              <a:ext uri="{FF2B5EF4-FFF2-40B4-BE49-F238E27FC236}">
                <a16:creationId xmlns:a16="http://schemas.microsoft.com/office/drawing/2014/main" id="{11DF3270-B798-2D0F-C35B-C45B2B24C0CC}"/>
              </a:ext>
            </a:extLst>
          </p:cNvPr>
          <p:cNvSpPr>
            <a:spLocks noGrp="1"/>
          </p:cNvSpPr>
          <p:nvPr>
            <p:ph idx="1"/>
          </p:nvPr>
        </p:nvSpPr>
        <p:spPr>
          <a:xfrm>
            <a:off x="838200" y="2744380"/>
            <a:ext cx="10515600" cy="4351338"/>
          </a:xfrm>
        </p:spPr>
        <p:txBody>
          <a:bodyPr>
            <a:noAutofit/>
          </a:bodyPr>
          <a:lstStyle/>
          <a:p>
            <a:pPr algn="r" rtl="1">
              <a:lnSpc>
                <a:spcPct val="150000"/>
              </a:lnSpc>
            </a:pPr>
            <a:r>
              <a:rPr lang="ar-KW" sz="2400" dirty="0">
                <a:solidFill>
                  <a:srgbClr val="023C5B"/>
                </a:solidFill>
                <a:cs typeface="mohammad bold art 1" pitchFamily="2" charset="-78"/>
              </a:rPr>
              <a:t>إيداع المبالغ في حسابات </a:t>
            </a:r>
            <a:r>
              <a:rPr lang="ar-KW" sz="2400" dirty="0">
                <a:solidFill>
                  <a:srgbClr val="B39019"/>
                </a:solidFill>
                <a:cs typeface="mohammad bold art 1" pitchFamily="2" charset="-78"/>
              </a:rPr>
              <a:t>العملاء ذوي الملاءة المالية الكبيرة</a:t>
            </a:r>
            <a:r>
              <a:rPr lang="ar-KW" sz="2400" dirty="0">
                <a:solidFill>
                  <a:srgbClr val="023C5B"/>
                </a:solidFill>
                <a:cs typeface="mohammad bold art 1" pitchFamily="2" charset="-78"/>
              </a:rPr>
              <a:t>.</a:t>
            </a:r>
          </a:p>
          <a:p>
            <a:pPr algn="r" rtl="1">
              <a:lnSpc>
                <a:spcPct val="150000"/>
              </a:lnSpc>
            </a:pPr>
            <a:r>
              <a:rPr lang="ar-KW" sz="2400" dirty="0">
                <a:solidFill>
                  <a:srgbClr val="023C5B"/>
                </a:solidFill>
                <a:cs typeface="mohammad bold art 1" pitchFamily="2" charset="-78"/>
              </a:rPr>
              <a:t>إيداع المبالغ في حسابات </a:t>
            </a:r>
            <a:r>
              <a:rPr lang="ar-KW" sz="2400" dirty="0">
                <a:solidFill>
                  <a:srgbClr val="B39019"/>
                </a:solidFill>
                <a:cs typeface="mohammad bold art 1" pitchFamily="2" charset="-78"/>
              </a:rPr>
              <a:t>مشاهير التواصل الاجتماعي</a:t>
            </a:r>
            <a:r>
              <a:rPr lang="ar-KW" sz="2400" dirty="0">
                <a:solidFill>
                  <a:srgbClr val="023C5B"/>
                </a:solidFill>
                <a:cs typeface="mohammad bold art 1" pitchFamily="2" charset="-78"/>
              </a:rPr>
              <a:t>.</a:t>
            </a:r>
          </a:p>
          <a:p>
            <a:pPr algn="r" rtl="1">
              <a:lnSpc>
                <a:spcPct val="150000"/>
              </a:lnSpc>
            </a:pPr>
            <a:r>
              <a:rPr lang="ar-KW" sz="2400" dirty="0">
                <a:solidFill>
                  <a:srgbClr val="023C5B"/>
                </a:solidFill>
                <a:cs typeface="mohammad bold art 1" pitchFamily="2" charset="-78"/>
              </a:rPr>
              <a:t>فتح حساب باسم شركة أو مؤسسة </a:t>
            </a:r>
            <a:r>
              <a:rPr lang="ar-KW" sz="2400" dirty="0">
                <a:solidFill>
                  <a:srgbClr val="B39019"/>
                </a:solidFill>
                <a:cs typeface="mohammad bold art 1" pitchFamily="2" charset="-78"/>
              </a:rPr>
              <a:t>لجعلها واجهة </a:t>
            </a:r>
            <a:r>
              <a:rPr lang="ar-KW" sz="2400" dirty="0">
                <a:solidFill>
                  <a:srgbClr val="023C5B"/>
                </a:solidFill>
                <a:cs typeface="mohammad bold art 1" pitchFamily="2" charset="-78"/>
              </a:rPr>
              <a:t>لجرائم غسل الأموال.</a:t>
            </a:r>
          </a:p>
          <a:p>
            <a:pPr algn="r" rtl="1">
              <a:lnSpc>
                <a:spcPct val="150000"/>
              </a:lnSpc>
            </a:pPr>
            <a:r>
              <a:rPr lang="ar-KW" sz="2400" dirty="0">
                <a:solidFill>
                  <a:srgbClr val="023C5B"/>
                </a:solidFill>
                <a:cs typeface="mohammad bold art 1" pitchFamily="2" charset="-78"/>
              </a:rPr>
              <a:t>تسديد قروض العملاء.</a:t>
            </a:r>
          </a:p>
          <a:p>
            <a:pPr algn="r" rtl="1">
              <a:lnSpc>
                <a:spcPct val="150000"/>
              </a:lnSpc>
            </a:pPr>
            <a:endParaRPr lang="ar-KW" sz="2400" dirty="0">
              <a:solidFill>
                <a:srgbClr val="023C5B"/>
              </a:solidFill>
              <a:cs typeface="mohammad bold art 1" pitchFamily="2" charset="-78"/>
            </a:endParaRPr>
          </a:p>
          <a:p>
            <a:pPr algn="r" rtl="1">
              <a:lnSpc>
                <a:spcPct val="150000"/>
              </a:lnSpc>
            </a:pPr>
            <a:endParaRPr lang="ar-KW" sz="2400" dirty="0">
              <a:solidFill>
                <a:srgbClr val="023C5B"/>
              </a:solidFill>
              <a:cs typeface="mohammad bold art 1" pitchFamily="2" charset="-78"/>
            </a:endParaRPr>
          </a:p>
          <a:p>
            <a:pPr algn="r" rtl="1">
              <a:lnSpc>
                <a:spcPct val="150000"/>
              </a:lnSpc>
            </a:pPr>
            <a:endParaRPr lang="ar-KW" sz="2400" dirty="0">
              <a:solidFill>
                <a:srgbClr val="023C5B"/>
              </a:solidFill>
              <a:cs typeface="mohammad bold art 1" pitchFamily="2" charset="-78"/>
            </a:endParaRPr>
          </a:p>
          <a:p>
            <a:pPr algn="r" rtl="1">
              <a:lnSpc>
                <a:spcPct val="150000"/>
              </a:lnSpc>
            </a:pPr>
            <a:endParaRPr lang="ar-KW" sz="2400" dirty="0">
              <a:solidFill>
                <a:srgbClr val="023C5B"/>
              </a:solidFill>
              <a:cs typeface="mohammad bold art 1" pitchFamily="2" charset="-78"/>
            </a:endParaRPr>
          </a:p>
          <a:p>
            <a:pPr algn="r" rtl="1">
              <a:lnSpc>
                <a:spcPct val="150000"/>
              </a:lnSpc>
            </a:pPr>
            <a:endParaRPr lang="ar-KW" sz="2400" dirty="0">
              <a:solidFill>
                <a:srgbClr val="023C5B"/>
              </a:solidFill>
              <a:cs typeface="mohammad bold art 1" pitchFamily="2" charset="-78"/>
            </a:endParaRPr>
          </a:p>
          <a:p>
            <a:pPr algn="r" rtl="1">
              <a:lnSpc>
                <a:spcPct val="150000"/>
              </a:lnSpc>
            </a:pPr>
            <a:endParaRPr lang="ar-KW" sz="2400" dirty="0">
              <a:solidFill>
                <a:srgbClr val="023C5B"/>
              </a:solidFill>
              <a:cs typeface="mohammad bold art 1" pitchFamily="2" charset="-78"/>
            </a:endParaRPr>
          </a:p>
        </p:txBody>
      </p:sp>
    </p:spTree>
    <p:extLst>
      <p:ext uri="{BB962C8B-B14F-4D97-AF65-F5344CB8AC3E}">
        <p14:creationId xmlns:p14="http://schemas.microsoft.com/office/powerpoint/2010/main" val="882711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5D865-4A8D-DE0E-5938-3E3FEDF44E74}"/>
              </a:ext>
            </a:extLst>
          </p:cNvPr>
          <p:cNvSpPr>
            <a:spLocks noGrp="1"/>
          </p:cNvSpPr>
          <p:nvPr>
            <p:ph type="title"/>
          </p:nvPr>
        </p:nvSpPr>
        <p:spPr>
          <a:xfrm>
            <a:off x="716280" y="825055"/>
            <a:ext cx="10515600" cy="1325563"/>
          </a:xfrm>
        </p:spPr>
        <p:txBody>
          <a:bodyPr>
            <a:normAutofit/>
          </a:bodyPr>
          <a:lstStyle/>
          <a:p>
            <a:pPr algn="ctr" rtl="1"/>
            <a:r>
              <a:rPr lang="ar-KW" sz="3600" b="1" dirty="0">
                <a:solidFill>
                  <a:srgbClr val="B39019"/>
                </a:solidFill>
                <a:cs typeface="mohammad bold art 1" pitchFamily="2" charset="-78"/>
              </a:rPr>
              <a:t>أضرار وآثار غسل الأموال</a:t>
            </a:r>
            <a:endParaRPr lang="en-US" sz="3600" b="1" dirty="0">
              <a:solidFill>
                <a:srgbClr val="B39019"/>
              </a:solidFill>
              <a:cs typeface="mohammad bold art 1" pitchFamily="2" charset="-78"/>
            </a:endParaRPr>
          </a:p>
        </p:txBody>
      </p:sp>
      <p:sp>
        <p:nvSpPr>
          <p:cNvPr id="3" name="Content Placeholder 2">
            <a:extLst>
              <a:ext uri="{FF2B5EF4-FFF2-40B4-BE49-F238E27FC236}">
                <a16:creationId xmlns:a16="http://schemas.microsoft.com/office/drawing/2014/main" id="{001C4EFB-38ED-A322-BEDF-AE0FFE33F231}"/>
              </a:ext>
            </a:extLst>
          </p:cNvPr>
          <p:cNvSpPr>
            <a:spLocks noGrp="1"/>
          </p:cNvSpPr>
          <p:nvPr>
            <p:ph idx="1"/>
          </p:nvPr>
        </p:nvSpPr>
        <p:spPr>
          <a:xfrm>
            <a:off x="899160" y="1971163"/>
            <a:ext cx="10515600" cy="4689126"/>
          </a:xfrm>
        </p:spPr>
        <p:txBody>
          <a:bodyPr>
            <a:normAutofit fontScale="85000" lnSpcReduction="10000"/>
          </a:bodyPr>
          <a:lstStyle/>
          <a:p>
            <a:pPr marL="0" indent="0" algn="r" rtl="1">
              <a:lnSpc>
                <a:spcPct val="150000"/>
              </a:lnSpc>
              <a:buNone/>
            </a:pPr>
            <a:r>
              <a:rPr lang="ar-KW" u="sng" dirty="0">
                <a:solidFill>
                  <a:srgbClr val="023C5B"/>
                </a:solidFill>
                <a:cs typeface="mohammad bold art 1" pitchFamily="2" charset="-78"/>
              </a:rPr>
              <a:t>على المستوى الاقتصادي</a:t>
            </a:r>
          </a:p>
          <a:p>
            <a:pPr algn="r" rtl="1">
              <a:lnSpc>
                <a:spcPct val="150000"/>
              </a:lnSpc>
            </a:pPr>
            <a:r>
              <a:rPr lang="ar-KW" dirty="0">
                <a:solidFill>
                  <a:srgbClr val="023C5B"/>
                </a:solidFill>
                <a:cs typeface="mohammad bold art 1" pitchFamily="2" charset="-78"/>
              </a:rPr>
              <a:t>تعرض الدولة للعقوبات الاقتصادية تفرض من المنظمات الدولية، ووضع الدولة من ضمن الدول غير المتعاونة أو المعاقبة اقتصادياً.</a:t>
            </a:r>
          </a:p>
          <a:p>
            <a:pPr algn="r" rtl="1">
              <a:lnSpc>
                <a:spcPct val="150000"/>
              </a:lnSpc>
            </a:pPr>
            <a:r>
              <a:rPr lang="ar-KW" dirty="0">
                <a:solidFill>
                  <a:srgbClr val="023C5B"/>
                </a:solidFill>
                <a:cs typeface="mohammad bold art 1" pitchFamily="2" charset="-78"/>
              </a:rPr>
              <a:t>زيادة السيولة المحلية بشكل لا يتناسب مع الزيادة في إنتاج السلع والخدمات.</a:t>
            </a:r>
          </a:p>
          <a:p>
            <a:pPr algn="r" rtl="1">
              <a:lnSpc>
                <a:spcPct val="150000"/>
              </a:lnSpc>
            </a:pPr>
            <a:r>
              <a:rPr lang="ar-KW" dirty="0">
                <a:solidFill>
                  <a:srgbClr val="023C5B"/>
                </a:solidFill>
                <a:cs typeface="mohammad bold art 1" pitchFamily="2" charset="-78"/>
              </a:rPr>
              <a:t>ارتفاع الأسعار نتيجة استعداد غاسل الأموال شراء بعض السلع بغض النظر عن أسعارها.</a:t>
            </a:r>
          </a:p>
          <a:p>
            <a:pPr algn="r" rtl="1">
              <a:lnSpc>
                <a:spcPct val="150000"/>
              </a:lnSpc>
            </a:pPr>
            <a:r>
              <a:rPr lang="ar-KW" dirty="0">
                <a:solidFill>
                  <a:srgbClr val="023C5B"/>
                </a:solidFill>
                <a:cs typeface="mohammad bold art 1" pitchFamily="2" charset="-78"/>
              </a:rPr>
              <a:t>حدوث ضغط متمثل في تدفق الكثير من الأموال إلى المؤسسات المالية </a:t>
            </a:r>
            <a:r>
              <a:rPr lang="ar-KW" dirty="0">
                <a:solidFill>
                  <a:srgbClr val="B39019"/>
                </a:solidFill>
                <a:cs typeface="mohammad bold art 1" pitchFamily="2" charset="-78"/>
              </a:rPr>
              <a:t>قد تؤثر فيها</a:t>
            </a:r>
            <a:r>
              <a:rPr lang="ar-KW" dirty="0">
                <a:solidFill>
                  <a:srgbClr val="023C5B"/>
                </a:solidFill>
                <a:cs typeface="mohammad bold art 1" pitchFamily="2" charset="-78"/>
              </a:rPr>
              <a:t>.</a:t>
            </a:r>
          </a:p>
          <a:p>
            <a:pPr algn="r" rtl="1">
              <a:lnSpc>
                <a:spcPct val="150000"/>
              </a:lnSpc>
            </a:pPr>
            <a:r>
              <a:rPr lang="ar-KW" dirty="0">
                <a:solidFill>
                  <a:srgbClr val="023C5B"/>
                </a:solidFill>
                <a:cs typeface="mohammad bold art 1" pitchFamily="2" charset="-78"/>
              </a:rPr>
              <a:t>التأثير على البورصات.</a:t>
            </a:r>
          </a:p>
          <a:p>
            <a:pPr algn="r" rtl="1">
              <a:lnSpc>
                <a:spcPct val="150000"/>
              </a:lnSpc>
            </a:pPr>
            <a:endParaRPr lang="ar-KW" dirty="0">
              <a:solidFill>
                <a:srgbClr val="023C5B"/>
              </a:solidFill>
              <a:cs typeface="mohammad bold art 1" pitchFamily="2" charset="-78"/>
            </a:endParaRPr>
          </a:p>
          <a:p>
            <a:pPr algn="r" rtl="1">
              <a:lnSpc>
                <a:spcPct val="150000"/>
              </a:lnSpc>
            </a:pPr>
            <a:endParaRPr lang="ar-KW" dirty="0">
              <a:solidFill>
                <a:srgbClr val="023C5B"/>
              </a:solidFill>
              <a:cs typeface="mohammad bold art 1" pitchFamily="2" charset="-78"/>
            </a:endParaRPr>
          </a:p>
          <a:p>
            <a:pPr algn="r" rtl="1">
              <a:lnSpc>
                <a:spcPct val="150000"/>
              </a:lnSpc>
            </a:pPr>
            <a:endParaRPr lang="ar-KW" dirty="0">
              <a:solidFill>
                <a:srgbClr val="023C5B"/>
              </a:solidFill>
              <a:cs typeface="mohammad bold art 1" pitchFamily="2" charset="-78"/>
            </a:endParaRPr>
          </a:p>
          <a:p>
            <a:pPr algn="r" rtl="1">
              <a:lnSpc>
                <a:spcPct val="150000"/>
              </a:lnSpc>
            </a:pPr>
            <a:endParaRPr lang="ar-KW" dirty="0">
              <a:solidFill>
                <a:srgbClr val="023C5B"/>
              </a:solidFill>
              <a:cs typeface="mohammad bold art 1" pitchFamily="2" charset="-78"/>
            </a:endParaRPr>
          </a:p>
          <a:p>
            <a:pPr algn="r" rtl="1">
              <a:lnSpc>
                <a:spcPct val="150000"/>
              </a:lnSpc>
            </a:pPr>
            <a:endParaRPr lang="ar-KW" dirty="0">
              <a:solidFill>
                <a:srgbClr val="023C5B"/>
              </a:solidFill>
              <a:cs typeface="mohammad bold art 1" pitchFamily="2" charset="-78"/>
            </a:endParaRPr>
          </a:p>
          <a:p>
            <a:pPr algn="r" rtl="1">
              <a:lnSpc>
                <a:spcPct val="150000"/>
              </a:lnSpc>
            </a:pPr>
            <a:endParaRPr lang="ar-KW" dirty="0">
              <a:solidFill>
                <a:srgbClr val="023C5B"/>
              </a:solidFill>
              <a:cs typeface="mohammad bold art 1" pitchFamily="2" charset="-78"/>
            </a:endParaRPr>
          </a:p>
          <a:p>
            <a:pPr algn="r" rtl="1">
              <a:lnSpc>
                <a:spcPct val="150000"/>
              </a:lnSpc>
            </a:pPr>
            <a:endParaRPr lang="en-US" dirty="0">
              <a:solidFill>
                <a:srgbClr val="023C5B"/>
              </a:solidFill>
              <a:cs typeface="mohammad bold art 1" pitchFamily="2" charset="-78"/>
            </a:endParaRPr>
          </a:p>
        </p:txBody>
      </p:sp>
    </p:spTree>
    <p:extLst>
      <p:ext uri="{BB962C8B-B14F-4D97-AF65-F5344CB8AC3E}">
        <p14:creationId xmlns:p14="http://schemas.microsoft.com/office/powerpoint/2010/main" val="900338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DAC9016-5A2A-6C9C-8A93-F05ED549F3E4}"/>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0D954F1-24E2-970D-E060-1CBA29B2B984}"/>
              </a:ext>
            </a:extLst>
          </p:cNvPr>
          <p:cNvSpPr>
            <a:spLocks noGrp="1"/>
          </p:cNvSpPr>
          <p:nvPr>
            <p:ph sz="half" idx="2"/>
          </p:nvPr>
        </p:nvSpPr>
        <p:spPr>
          <a:xfrm>
            <a:off x="5016137" y="2356848"/>
            <a:ext cx="6337663" cy="4351338"/>
          </a:xfrm>
        </p:spPr>
        <p:txBody>
          <a:bodyPr>
            <a:normAutofit/>
          </a:bodyPr>
          <a:lstStyle/>
          <a:p>
            <a:pPr marL="0" indent="0" algn="r" rtl="1">
              <a:lnSpc>
                <a:spcPct val="150000"/>
              </a:lnSpc>
              <a:buNone/>
            </a:pPr>
            <a:r>
              <a:rPr lang="ar-KW" dirty="0">
                <a:solidFill>
                  <a:srgbClr val="023C5B"/>
                </a:solidFill>
                <a:cs typeface="mohammad bold art 1" pitchFamily="2" charset="-78"/>
              </a:rPr>
              <a:t>على مستوى المؤسسات المالية</a:t>
            </a:r>
          </a:p>
          <a:p>
            <a:pPr marL="0" indent="0" algn="just" rtl="1">
              <a:lnSpc>
                <a:spcPct val="150000"/>
              </a:lnSpc>
              <a:buNone/>
            </a:pPr>
            <a:r>
              <a:rPr lang="ar-KW" dirty="0">
                <a:solidFill>
                  <a:srgbClr val="AD8100"/>
                </a:solidFill>
                <a:cs typeface="mohammad bold art 1" pitchFamily="2" charset="-78"/>
              </a:rPr>
              <a:t>تعرض المؤسسات المالية لمجموعة من المخاطر منها (السمعة، الغرامات المالية، وإلغاء الترخيص. (المادة 15 من قانون مكافحة غسل الأموال وتمويل الإرهاب)</a:t>
            </a:r>
          </a:p>
          <a:p>
            <a:pPr algn="r" rtl="1">
              <a:lnSpc>
                <a:spcPct val="150000"/>
              </a:lnSpc>
            </a:pPr>
            <a:endParaRPr lang="ar-KW" dirty="0">
              <a:solidFill>
                <a:srgbClr val="023C5B"/>
              </a:solidFill>
              <a:cs typeface="mohammad bold art 1" pitchFamily="2" charset="-78"/>
            </a:endParaRPr>
          </a:p>
          <a:p>
            <a:pPr algn="r" rtl="1">
              <a:lnSpc>
                <a:spcPct val="150000"/>
              </a:lnSpc>
            </a:pPr>
            <a:endParaRPr lang="ar-KW" dirty="0">
              <a:solidFill>
                <a:srgbClr val="023C5B"/>
              </a:solidFill>
              <a:cs typeface="mohammad bold art 1" pitchFamily="2" charset="-78"/>
            </a:endParaRPr>
          </a:p>
          <a:p>
            <a:pPr algn="r" rtl="1">
              <a:lnSpc>
                <a:spcPct val="150000"/>
              </a:lnSpc>
            </a:pPr>
            <a:endParaRPr lang="ar-KW" dirty="0">
              <a:solidFill>
                <a:srgbClr val="023C5B"/>
              </a:solidFill>
              <a:cs typeface="mohammad bold art 1" pitchFamily="2" charset="-78"/>
            </a:endParaRPr>
          </a:p>
          <a:p>
            <a:pPr algn="r" rtl="1">
              <a:lnSpc>
                <a:spcPct val="150000"/>
              </a:lnSpc>
            </a:pPr>
            <a:endParaRPr lang="ar-KW" dirty="0">
              <a:solidFill>
                <a:srgbClr val="023C5B"/>
              </a:solidFill>
              <a:cs typeface="mohammad bold art 1" pitchFamily="2" charset="-78"/>
            </a:endParaRPr>
          </a:p>
          <a:p>
            <a:pPr algn="r" rtl="1">
              <a:lnSpc>
                <a:spcPct val="150000"/>
              </a:lnSpc>
            </a:pPr>
            <a:endParaRPr lang="ar-KW" dirty="0">
              <a:solidFill>
                <a:srgbClr val="023C5B"/>
              </a:solidFill>
              <a:cs typeface="mohammad bold art 1" pitchFamily="2" charset="-78"/>
            </a:endParaRPr>
          </a:p>
          <a:p>
            <a:pPr algn="r" rtl="1">
              <a:lnSpc>
                <a:spcPct val="150000"/>
              </a:lnSpc>
            </a:pPr>
            <a:endParaRPr lang="ar-KW" dirty="0">
              <a:solidFill>
                <a:srgbClr val="023C5B"/>
              </a:solidFill>
              <a:cs typeface="mohammad bold art 1" pitchFamily="2" charset="-78"/>
            </a:endParaRPr>
          </a:p>
          <a:p>
            <a:pPr algn="r" rtl="1">
              <a:lnSpc>
                <a:spcPct val="150000"/>
              </a:lnSpc>
            </a:pPr>
            <a:endParaRPr lang="en-US" dirty="0">
              <a:solidFill>
                <a:srgbClr val="023C5B"/>
              </a:solidFill>
              <a:cs typeface="mohammad bold art 1" pitchFamily="2" charset="-78"/>
            </a:endParaRPr>
          </a:p>
        </p:txBody>
      </p:sp>
      <p:sp>
        <p:nvSpPr>
          <p:cNvPr id="9" name="Title 1">
            <a:extLst>
              <a:ext uri="{FF2B5EF4-FFF2-40B4-BE49-F238E27FC236}">
                <a16:creationId xmlns:a16="http://schemas.microsoft.com/office/drawing/2014/main" id="{5D97F23F-4893-4126-8C49-33BFC8066126}"/>
              </a:ext>
            </a:extLst>
          </p:cNvPr>
          <p:cNvSpPr>
            <a:spLocks noGrp="1"/>
          </p:cNvSpPr>
          <p:nvPr>
            <p:ph type="title"/>
          </p:nvPr>
        </p:nvSpPr>
        <p:spPr>
          <a:xfrm>
            <a:off x="489857" y="825055"/>
            <a:ext cx="10515600" cy="1325563"/>
          </a:xfrm>
        </p:spPr>
        <p:txBody>
          <a:bodyPr>
            <a:normAutofit/>
          </a:bodyPr>
          <a:lstStyle/>
          <a:p>
            <a:pPr algn="ctr" rtl="1"/>
            <a:r>
              <a:rPr lang="ar-KW" sz="3600" b="1" dirty="0">
                <a:solidFill>
                  <a:srgbClr val="B39019"/>
                </a:solidFill>
                <a:cs typeface="mohammad bold art 1" pitchFamily="2" charset="-78"/>
              </a:rPr>
              <a:t>أضرار وآثار غسل الأموال</a:t>
            </a:r>
            <a:endParaRPr lang="en-US" sz="3600" b="1" dirty="0">
              <a:solidFill>
                <a:srgbClr val="B39019"/>
              </a:solidFill>
              <a:cs typeface="mohammad bold art 1" pitchFamily="2" charset="-78"/>
            </a:endParaRPr>
          </a:p>
        </p:txBody>
      </p:sp>
    </p:spTree>
    <p:extLst>
      <p:ext uri="{BB962C8B-B14F-4D97-AF65-F5344CB8AC3E}">
        <p14:creationId xmlns:p14="http://schemas.microsoft.com/office/powerpoint/2010/main" val="23290930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9A6730-FDDD-57B2-EBDA-40BB4F965D61}"/>
              </a:ext>
            </a:extLst>
          </p:cNvPr>
          <p:cNvSpPr>
            <a:spLocks noGrp="1"/>
          </p:cNvSpPr>
          <p:nvPr>
            <p:ph type="title"/>
          </p:nvPr>
        </p:nvSpPr>
        <p:spPr>
          <a:xfrm>
            <a:off x="646611" y="840554"/>
            <a:ext cx="10515600" cy="1325563"/>
          </a:xfrm>
        </p:spPr>
        <p:txBody>
          <a:bodyPr>
            <a:normAutofit/>
          </a:bodyPr>
          <a:lstStyle/>
          <a:p>
            <a:pPr algn="ctr" rtl="1"/>
            <a:r>
              <a:rPr lang="ar-KW" sz="3600" dirty="0">
                <a:solidFill>
                  <a:srgbClr val="B39019"/>
                </a:solidFill>
                <a:cs typeface="mohammad bold art 1" pitchFamily="2" charset="-78"/>
              </a:rPr>
              <a:t>أضرار وآثار غسل الأموال</a:t>
            </a:r>
            <a:endParaRPr lang="en-US" sz="3600" dirty="0">
              <a:solidFill>
                <a:srgbClr val="B39019"/>
              </a:solidFill>
              <a:cs typeface="mohammad bold art 1" pitchFamily="2" charset="-78"/>
            </a:endParaRPr>
          </a:p>
        </p:txBody>
      </p:sp>
      <p:sp>
        <p:nvSpPr>
          <p:cNvPr id="6" name="Content Placeholder 5">
            <a:extLst>
              <a:ext uri="{FF2B5EF4-FFF2-40B4-BE49-F238E27FC236}">
                <a16:creationId xmlns:a16="http://schemas.microsoft.com/office/drawing/2014/main" id="{C6FCA5D0-3ABC-1846-595C-B9DCF296620D}"/>
              </a:ext>
            </a:extLst>
          </p:cNvPr>
          <p:cNvSpPr>
            <a:spLocks noGrp="1"/>
          </p:cNvSpPr>
          <p:nvPr>
            <p:ph idx="1"/>
          </p:nvPr>
        </p:nvSpPr>
        <p:spPr>
          <a:xfrm>
            <a:off x="877388" y="2025850"/>
            <a:ext cx="10515600" cy="4673627"/>
          </a:xfrm>
        </p:spPr>
        <p:txBody>
          <a:bodyPr/>
          <a:lstStyle/>
          <a:p>
            <a:pPr algn="r" rtl="1">
              <a:lnSpc>
                <a:spcPct val="150000"/>
              </a:lnSpc>
            </a:pPr>
            <a:r>
              <a:rPr lang="ar-KW" dirty="0">
                <a:solidFill>
                  <a:srgbClr val="023C5B"/>
                </a:solidFill>
                <a:cs typeface="mohammad bold art 1" pitchFamily="2" charset="-78"/>
              </a:rPr>
              <a:t>على المستوى السياسي</a:t>
            </a:r>
          </a:p>
          <a:p>
            <a:pPr algn="r" rtl="1">
              <a:lnSpc>
                <a:spcPct val="150000"/>
              </a:lnSpc>
            </a:pPr>
            <a:r>
              <a:rPr lang="ar-KW" dirty="0">
                <a:solidFill>
                  <a:srgbClr val="023C5B"/>
                </a:solidFill>
                <a:cs typeface="mohammad bold art 1" pitchFamily="2" charset="-78"/>
              </a:rPr>
              <a:t>انتشار الفساد السياسي واستغلال النفوذ.</a:t>
            </a:r>
          </a:p>
          <a:p>
            <a:pPr algn="r" rtl="1">
              <a:lnSpc>
                <a:spcPct val="150000"/>
              </a:lnSpc>
            </a:pPr>
            <a:r>
              <a:rPr lang="ar-KW" dirty="0">
                <a:solidFill>
                  <a:srgbClr val="023C5B"/>
                </a:solidFill>
                <a:cs typeface="mohammad bold art 1" pitchFamily="2" charset="-78"/>
              </a:rPr>
              <a:t>الإضرار بسمعة الدولة أمام المنظمات الدولية.</a:t>
            </a:r>
          </a:p>
          <a:p>
            <a:pPr algn="r" rtl="1">
              <a:lnSpc>
                <a:spcPct val="150000"/>
              </a:lnSpc>
            </a:pPr>
            <a:r>
              <a:rPr lang="ar-KW" dirty="0">
                <a:solidFill>
                  <a:srgbClr val="023C5B"/>
                </a:solidFill>
                <a:cs typeface="mohammad bold art 1" pitchFamily="2" charset="-78"/>
              </a:rPr>
              <a:t>التأثير على الاستقرار السياسي للدولة نتيجة تسرب غاسل الأموال إلى بعض الهيئات ذات الطبيعة الخاصة مثل المجالس، الشركات، البنوك، الوزارات، المؤسسات المالية، الجمعيات التعاونية.</a:t>
            </a:r>
          </a:p>
          <a:p>
            <a:pPr algn="r" rtl="1">
              <a:lnSpc>
                <a:spcPct val="150000"/>
              </a:lnSpc>
            </a:pPr>
            <a:endParaRPr lang="ar-KW" dirty="0">
              <a:solidFill>
                <a:srgbClr val="023C5B"/>
              </a:solidFill>
              <a:cs typeface="mohammad bold art 1" pitchFamily="2" charset="-78"/>
            </a:endParaRPr>
          </a:p>
          <a:p>
            <a:pPr algn="r" rtl="1">
              <a:lnSpc>
                <a:spcPct val="150000"/>
              </a:lnSpc>
            </a:pPr>
            <a:endParaRPr lang="ar-KW" dirty="0">
              <a:solidFill>
                <a:srgbClr val="023C5B"/>
              </a:solidFill>
              <a:cs typeface="mohammad bold art 1" pitchFamily="2" charset="-78"/>
            </a:endParaRPr>
          </a:p>
          <a:p>
            <a:pPr algn="r" rtl="1">
              <a:lnSpc>
                <a:spcPct val="150000"/>
              </a:lnSpc>
            </a:pPr>
            <a:endParaRPr lang="ar-KW" dirty="0">
              <a:solidFill>
                <a:srgbClr val="023C5B"/>
              </a:solidFill>
              <a:cs typeface="mohammad bold art 1" pitchFamily="2" charset="-78"/>
            </a:endParaRPr>
          </a:p>
          <a:p>
            <a:pPr algn="r" rtl="1">
              <a:lnSpc>
                <a:spcPct val="150000"/>
              </a:lnSpc>
            </a:pPr>
            <a:endParaRPr lang="ar-KW" dirty="0">
              <a:solidFill>
                <a:srgbClr val="023C5B"/>
              </a:solidFill>
              <a:cs typeface="mohammad bold art 1" pitchFamily="2" charset="-78"/>
            </a:endParaRPr>
          </a:p>
          <a:p>
            <a:pPr algn="r" rtl="1">
              <a:lnSpc>
                <a:spcPct val="150000"/>
              </a:lnSpc>
            </a:pPr>
            <a:endParaRPr lang="ar-KW" dirty="0">
              <a:solidFill>
                <a:srgbClr val="023C5B"/>
              </a:solidFill>
              <a:cs typeface="mohammad bold art 1" pitchFamily="2" charset="-78"/>
            </a:endParaRPr>
          </a:p>
          <a:p>
            <a:pPr algn="r" rtl="1">
              <a:lnSpc>
                <a:spcPct val="150000"/>
              </a:lnSpc>
            </a:pPr>
            <a:endParaRPr lang="en-US" dirty="0">
              <a:solidFill>
                <a:srgbClr val="023C5B"/>
              </a:solidFill>
              <a:cs typeface="mohammad bold art 1" pitchFamily="2" charset="-78"/>
            </a:endParaRPr>
          </a:p>
        </p:txBody>
      </p:sp>
    </p:spTree>
    <p:extLst>
      <p:ext uri="{BB962C8B-B14F-4D97-AF65-F5344CB8AC3E}">
        <p14:creationId xmlns:p14="http://schemas.microsoft.com/office/powerpoint/2010/main" val="964811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326" y="30480"/>
            <a:ext cx="928120" cy="951150"/>
          </a:xfrm>
          <a:prstGeom prst="rect">
            <a:avLst/>
          </a:prstGeom>
        </p:spPr>
      </p:pic>
      <p:sp>
        <p:nvSpPr>
          <p:cNvPr id="2" name="Rectangle 1">
            <a:extLst>
              <a:ext uri="{FF2B5EF4-FFF2-40B4-BE49-F238E27FC236}">
                <a16:creationId xmlns:a16="http://schemas.microsoft.com/office/drawing/2014/main" id="{86F9E14C-C67A-4012-A827-A7F7A76735A4}"/>
              </a:ext>
            </a:extLst>
          </p:cNvPr>
          <p:cNvSpPr/>
          <p:nvPr/>
        </p:nvSpPr>
        <p:spPr>
          <a:xfrm>
            <a:off x="1062446" y="2057763"/>
            <a:ext cx="10555672" cy="4024179"/>
          </a:xfrm>
          <a:prstGeom prst="rect">
            <a:avLst/>
          </a:prstGeom>
        </p:spPr>
        <p:txBody>
          <a:bodyPr wrap="square">
            <a:spAutoFit/>
          </a:bodyPr>
          <a:lstStyle/>
          <a:p>
            <a:pPr marL="342900" indent="-342900" algn="just" rtl="1">
              <a:lnSpc>
                <a:spcPct val="150000"/>
              </a:lnSpc>
              <a:buFont typeface="Arial" panose="020B0604020202020204" pitchFamily="34" charset="0"/>
              <a:buChar char="•"/>
            </a:pPr>
            <a:r>
              <a:rPr lang="ar-KW" sz="2400" dirty="0">
                <a:solidFill>
                  <a:schemeClr val="tx2"/>
                </a:solidFill>
                <a:latin typeface="Calibri" pitchFamily="34" charset="0"/>
                <a:cs typeface="mohammad bold art 1" pitchFamily="2" charset="-78"/>
              </a:rPr>
              <a:t>قضية الإيداعات </a:t>
            </a:r>
            <a:r>
              <a:rPr lang="ar-KW" sz="2400" dirty="0" err="1">
                <a:solidFill>
                  <a:schemeClr val="tx2"/>
                </a:solidFill>
                <a:latin typeface="Calibri" pitchFamily="34" charset="0"/>
                <a:cs typeface="mohammad bold art 1" pitchFamily="2" charset="-78"/>
              </a:rPr>
              <a:t>المليونية</a:t>
            </a:r>
            <a:r>
              <a:rPr lang="ar-KW" sz="2400" dirty="0">
                <a:solidFill>
                  <a:schemeClr val="tx2"/>
                </a:solidFill>
                <a:latin typeface="Calibri" pitchFamily="34" charset="0"/>
                <a:cs typeface="mohammad bold art 1" pitchFamily="2" charset="-78"/>
              </a:rPr>
              <a:t> والأحداث السياسية التي ترتبت عليها ...</a:t>
            </a:r>
          </a:p>
          <a:p>
            <a:pPr marL="342900" indent="-342900" algn="just" rtl="1">
              <a:lnSpc>
                <a:spcPct val="150000"/>
              </a:lnSpc>
              <a:buFont typeface="Arial" panose="020B0604020202020204" pitchFamily="34" charset="0"/>
              <a:buChar char="•"/>
            </a:pPr>
            <a:r>
              <a:rPr lang="ar-KW" sz="2400" dirty="0">
                <a:solidFill>
                  <a:schemeClr val="tx2"/>
                </a:solidFill>
                <a:latin typeface="Calibri" pitchFamily="34" charset="0"/>
                <a:cs typeface="mohammad bold art 1" pitchFamily="2" charset="-78"/>
              </a:rPr>
              <a:t>قضية الصندوق الماليزي ...</a:t>
            </a:r>
          </a:p>
          <a:p>
            <a:pPr marL="342900" indent="-342900" algn="just" rtl="1">
              <a:lnSpc>
                <a:spcPct val="150000"/>
              </a:lnSpc>
              <a:buFont typeface="Arial" panose="020B0604020202020204" pitchFamily="34" charset="0"/>
              <a:buChar char="•"/>
            </a:pPr>
            <a:r>
              <a:rPr lang="ar-KW" sz="2400" dirty="0">
                <a:solidFill>
                  <a:schemeClr val="tx2"/>
                </a:solidFill>
                <a:latin typeface="Calibri" pitchFamily="34" charset="0"/>
                <a:cs typeface="mohammad bold art 1" pitchFamily="2" charset="-78"/>
              </a:rPr>
              <a:t>قضية صندوق الجيش ...</a:t>
            </a:r>
          </a:p>
          <a:p>
            <a:pPr marL="342900" indent="-342900" algn="just" rtl="1">
              <a:lnSpc>
                <a:spcPct val="150000"/>
              </a:lnSpc>
              <a:buFont typeface="Arial" panose="020B0604020202020204" pitchFamily="34" charset="0"/>
              <a:buChar char="•"/>
            </a:pPr>
            <a:r>
              <a:rPr lang="ar-KW" sz="2400" dirty="0">
                <a:solidFill>
                  <a:schemeClr val="tx2"/>
                </a:solidFill>
                <a:latin typeface="Calibri" pitchFamily="34" charset="0"/>
                <a:cs typeface="mohammad bold art 1" pitchFamily="2" charset="-78"/>
              </a:rPr>
              <a:t>قضية مشاهير التواصل الاجتماعي ...</a:t>
            </a:r>
          </a:p>
          <a:p>
            <a:pPr marL="342900" indent="-342900" algn="just" rtl="1">
              <a:lnSpc>
                <a:spcPct val="150000"/>
              </a:lnSpc>
              <a:buFont typeface="Arial" panose="020B0604020202020204" pitchFamily="34" charset="0"/>
              <a:buChar char="•"/>
            </a:pPr>
            <a:r>
              <a:rPr lang="ar-KW" sz="2400" dirty="0">
                <a:solidFill>
                  <a:schemeClr val="tx2"/>
                </a:solidFill>
                <a:latin typeface="Calibri" pitchFamily="34" charset="0"/>
                <a:cs typeface="mohammad bold art 1" pitchFamily="2" charset="-78"/>
              </a:rPr>
              <a:t>الجماعات الإرهابية المختلفة ...</a:t>
            </a:r>
          </a:p>
          <a:p>
            <a:pPr marL="342900" indent="-342900" algn="just" rtl="1">
              <a:lnSpc>
                <a:spcPct val="150000"/>
              </a:lnSpc>
              <a:buFont typeface="Arial" panose="020B0604020202020204" pitchFamily="34" charset="0"/>
              <a:buChar char="•"/>
            </a:pPr>
            <a:r>
              <a:rPr lang="ar-KW" sz="2400" dirty="0">
                <a:solidFill>
                  <a:schemeClr val="tx2"/>
                </a:solidFill>
                <a:latin typeface="Calibri" pitchFamily="34" charset="0"/>
                <a:cs typeface="mohammad bold art 1" pitchFamily="2" charset="-78"/>
              </a:rPr>
              <a:t>وغيرها من القضايا ...</a:t>
            </a:r>
          </a:p>
          <a:p>
            <a:pPr marL="0" indent="0" algn="just" rtl="1">
              <a:lnSpc>
                <a:spcPct val="150000"/>
              </a:lnSpc>
              <a:buNone/>
            </a:pPr>
            <a:endParaRPr lang="ar-KW" sz="800" dirty="0">
              <a:solidFill>
                <a:schemeClr val="tx2"/>
              </a:solidFill>
              <a:latin typeface="Calibri" pitchFamily="34" charset="0"/>
              <a:cs typeface="mohammad bold art 1" pitchFamily="2" charset="-78"/>
            </a:endParaRPr>
          </a:p>
          <a:p>
            <a:pPr marL="0" indent="0" algn="ctr" rtl="1">
              <a:lnSpc>
                <a:spcPct val="150000"/>
              </a:lnSpc>
              <a:buNone/>
            </a:pPr>
            <a:r>
              <a:rPr lang="ar-KW" sz="2000" dirty="0">
                <a:solidFill>
                  <a:schemeClr val="tx2"/>
                </a:solidFill>
                <a:latin typeface="Calibri" pitchFamily="34" charset="0"/>
                <a:cs typeface="mohammad bold art 1" pitchFamily="2" charset="-78"/>
              </a:rPr>
              <a:t>كل القضايا السابقة تشترك في موضوع واحد هو عنوان موضوعنا اليوم عمليات غسل الأموال وتمويل الإرهاب</a:t>
            </a:r>
          </a:p>
        </p:txBody>
      </p:sp>
      <p:sp>
        <p:nvSpPr>
          <p:cNvPr id="4" name="Rectangle 3">
            <a:extLst>
              <a:ext uri="{FF2B5EF4-FFF2-40B4-BE49-F238E27FC236}">
                <a16:creationId xmlns:a16="http://schemas.microsoft.com/office/drawing/2014/main" id="{15EBE2CD-AFD6-344B-621D-D22B323A97BE}"/>
              </a:ext>
            </a:extLst>
          </p:cNvPr>
          <p:cNvSpPr/>
          <p:nvPr/>
        </p:nvSpPr>
        <p:spPr>
          <a:xfrm>
            <a:off x="3929432" y="1165369"/>
            <a:ext cx="3759168" cy="708656"/>
          </a:xfrm>
          <a:prstGeom prst="rect">
            <a:avLst/>
          </a:prstGeom>
        </p:spPr>
        <p:txBody>
          <a:bodyPr wrap="square">
            <a:spAutoFit/>
          </a:bodyPr>
          <a:lstStyle/>
          <a:p>
            <a:pPr marL="0" marR="0" lvl="0" indent="0" algn="ctr" defTabSz="914400" rtl="1" eaLnBrk="1" fontAlgn="auto" latinLnBrk="0" hangingPunct="1">
              <a:lnSpc>
                <a:spcPct val="115000"/>
              </a:lnSpc>
              <a:spcBef>
                <a:spcPts val="0"/>
              </a:spcBef>
              <a:spcAft>
                <a:spcPts val="600"/>
              </a:spcAft>
              <a:buClrTx/>
              <a:buSzTx/>
              <a:buFontTx/>
              <a:buNone/>
              <a:tabLst/>
              <a:defRPr/>
            </a:pPr>
            <a:r>
              <a:rPr kumimoji="0" lang="ar-KW" sz="3600" b="1" i="0" u="none" strike="noStrike" kern="1200" cap="none" spc="0" normalizeH="0" baseline="0" noProof="0" dirty="0">
                <a:ln>
                  <a:noFill/>
                </a:ln>
                <a:solidFill>
                  <a:srgbClr val="B39019"/>
                </a:solidFill>
                <a:effectLst/>
                <a:uLnTx/>
                <a:uFillTx/>
                <a:latin typeface="Calibri Light" panose="020F0302020204030204"/>
                <a:ea typeface="+mj-ea"/>
                <a:cs typeface="mohammad bold art 1" pitchFamily="2" charset="-78"/>
              </a:rPr>
              <a:t>المقدمة</a:t>
            </a:r>
            <a:endParaRPr kumimoji="0" lang="en-GB" sz="3600" b="0" i="0" u="none" strike="noStrike" kern="1200" cap="none" spc="0" normalizeH="0" baseline="0" noProof="0" dirty="0">
              <a:ln>
                <a:noFill/>
              </a:ln>
              <a:solidFill>
                <a:srgbClr val="023C5B"/>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71346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3E50A1A-EEAB-3FC8-0073-ECEF671BE9A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F1A04B6-4592-050A-5873-ECEF0E5CF148}"/>
              </a:ext>
            </a:extLst>
          </p:cNvPr>
          <p:cNvSpPr>
            <a:spLocks noGrp="1"/>
          </p:cNvSpPr>
          <p:nvPr>
            <p:ph type="title"/>
          </p:nvPr>
        </p:nvSpPr>
        <p:spPr>
          <a:xfrm>
            <a:off x="790303" y="900702"/>
            <a:ext cx="10515600" cy="1325563"/>
          </a:xfrm>
        </p:spPr>
        <p:txBody>
          <a:bodyPr>
            <a:normAutofit/>
          </a:bodyPr>
          <a:lstStyle/>
          <a:p>
            <a:pPr algn="ctr" rtl="1"/>
            <a:r>
              <a:rPr lang="ar-KW" sz="3600">
                <a:solidFill>
                  <a:srgbClr val="B39019"/>
                </a:solidFill>
                <a:cs typeface="mohammad bold art 1" pitchFamily="2" charset="-78"/>
              </a:rPr>
              <a:t>أضرار وآثار غسل الأموال</a:t>
            </a:r>
            <a:endParaRPr lang="en-US" sz="3600" dirty="0">
              <a:solidFill>
                <a:srgbClr val="B39019"/>
              </a:solidFill>
              <a:cs typeface="mohammad bold art 1" pitchFamily="2" charset="-78"/>
            </a:endParaRPr>
          </a:p>
        </p:txBody>
      </p:sp>
      <p:sp>
        <p:nvSpPr>
          <p:cNvPr id="6" name="Content Placeholder 5">
            <a:extLst>
              <a:ext uri="{FF2B5EF4-FFF2-40B4-BE49-F238E27FC236}">
                <a16:creationId xmlns:a16="http://schemas.microsoft.com/office/drawing/2014/main" id="{03869B15-8F39-5E1E-C278-CABE87333425}"/>
              </a:ext>
            </a:extLst>
          </p:cNvPr>
          <p:cNvSpPr>
            <a:spLocks noGrp="1"/>
          </p:cNvSpPr>
          <p:nvPr>
            <p:ph idx="1"/>
          </p:nvPr>
        </p:nvSpPr>
        <p:spPr>
          <a:xfrm>
            <a:off x="1330234" y="2561427"/>
            <a:ext cx="10515600" cy="4673627"/>
          </a:xfrm>
        </p:spPr>
        <p:txBody>
          <a:bodyPr/>
          <a:lstStyle/>
          <a:p>
            <a:pPr marL="0" indent="0" algn="r" rtl="1">
              <a:lnSpc>
                <a:spcPct val="150000"/>
              </a:lnSpc>
              <a:buNone/>
            </a:pPr>
            <a:r>
              <a:rPr lang="ar-KW" u="sng">
                <a:solidFill>
                  <a:srgbClr val="023C5B"/>
                </a:solidFill>
                <a:cs typeface="mohammad bold art 1" pitchFamily="2" charset="-78"/>
              </a:rPr>
              <a:t>على المستوى الاجتماعي</a:t>
            </a:r>
          </a:p>
          <a:p>
            <a:pPr algn="r" rtl="1">
              <a:lnSpc>
                <a:spcPct val="150000"/>
              </a:lnSpc>
            </a:pPr>
            <a:r>
              <a:rPr lang="ar-KW">
                <a:solidFill>
                  <a:srgbClr val="023C5B"/>
                </a:solidFill>
                <a:cs typeface="mohammad bold art 1" pitchFamily="2" charset="-78"/>
              </a:rPr>
              <a:t>انتشار الفساد الوظيفي وشراء الذمم.</a:t>
            </a:r>
          </a:p>
          <a:p>
            <a:pPr algn="r" rtl="1">
              <a:lnSpc>
                <a:spcPct val="150000"/>
              </a:lnSpc>
            </a:pPr>
            <a:r>
              <a:rPr lang="ar-KW">
                <a:solidFill>
                  <a:srgbClr val="023C5B"/>
                </a:solidFill>
                <a:cs typeface="mohammad bold art 1" pitchFamily="2" charset="-78"/>
              </a:rPr>
              <a:t>زعزعة الأمن والاستقرار.</a:t>
            </a:r>
          </a:p>
          <a:p>
            <a:pPr algn="r" rtl="1">
              <a:lnSpc>
                <a:spcPct val="150000"/>
              </a:lnSpc>
            </a:pPr>
            <a:endParaRPr lang="ar-KW">
              <a:solidFill>
                <a:srgbClr val="023C5B"/>
              </a:solidFill>
              <a:cs typeface="mohammad bold art 1" pitchFamily="2" charset="-78"/>
            </a:endParaRPr>
          </a:p>
          <a:p>
            <a:pPr algn="r" rtl="1">
              <a:lnSpc>
                <a:spcPct val="150000"/>
              </a:lnSpc>
            </a:pPr>
            <a:endParaRPr lang="ar-KW">
              <a:solidFill>
                <a:srgbClr val="023C5B"/>
              </a:solidFill>
              <a:cs typeface="mohammad bold art 1" pitchFamily="2" charset="-78"/>
            </a:endParaRPr>
          </a:p>
          <a:p>
            <a:pPr algn="r" rtl="1">
              <a:lnSpc>
                <a:spcPct val="150000"/>
              </a:lnSpc>
            </a:pPr>
            <a:endParaRPr lang="ar-KW">
              <a:solidFill>
                <a:srgbClr val="023C5B"/>
              </a:solidFill>
              <a:cs typeface="mohammad bold art 1" pitchFamily="2" charset="-78"/>
            </a:endParaRPr>
          </a:p>
          <a:p>
            <a:pPr algn="r" rtl="1">
              <a:lnSpc>
                <a:spcPct val="150000"/>
              </a:lnSpc>
            </a:pPr>
            <a:endParaRPr lang="ar-KW">
              <a:solidFill>
                <a:srgbClr val="023C5B"/>
              </a:solidFill>
              <a:cs typeface="mohammad bold art 1" pitchFamily="2" charset="-78"/>
            </a:endParaRPr>
          </a:p>
          <a:p>
            <a:pPr algn="r" rtl="1">
              <a:lnSpc>
                <a:spcPct val="150000"/>
              </a:lnSpc>
            </a:pPr>
            <a:endParaRPr lang="ar-KW" dirty="0">
              <a:solidFill>
                <a:srgbClr val="023C5B"/>
              </a:solidFill>
              <a:cs typeface="mohammad bold art 1" pitchFamily="2" charset="-78"/>
            </a:endParaRPr>
          </a:p>
        </p:txBody>
      </p:sp>
      <p:pic>
        <p:nvPicPr>
          <p:cNvPr id="7" name="Picture 6" descr="A person in handcuffs holding money&#10;&#10;Description automatically generated">
            <a:extLst>
              <a:ext uri="{FF2B5EF4-FFF2-40B4-BE49-F238E27FC236}">
                <a16:creationId xmlns:a16="http://schemas.microsoft.com/office/drawing/2014/main" id="{127A71DA-7D16-4FA1-9B76-6354466832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847" y="2119878"/>
            <a:ext cx="5793751" cy="3837420"/>
          </a:xfrm>
          <a:prstGeom prst="rect">
            <a:avLst/>
          </a:prstGeom>
        </p:spPr>
      </p:pic>
    </p:spTree>
    <p:extLst>
      <p:ext uri="{BB962C8B-B14F-4D97-AF65-F5344CB8AC3E}">
        <p14:creationId xmlns:p14="http://schemas.microsoft.com/office/powerpoint/2010/main" val="2915092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E6734-4C46-B71C-4133-44D34E4A11F3}"/>
              </a:ext>
            </a:extLst>
          </p:cNvPr>
          <p:cNvSpPr>
            <a:spLocks noGrp="1"/>
          </p:cNvSpPr>
          <p:nvPr>
            <p:ph type="title"/>
          </p:nvPr>
        </p:nvSpPr>
        <p:spPr>
          <a:xfrm>
            <a:off x="838200" y="939891"/>
            <a:ext cx="10515600" cy="1325563"/>
          </a:xfrm>
        </p:spPr>
        <p:txBody>
          <a:bodyPr>
            <a:normAutofit/>
          </a:bodyPr>
          <a:lstStyle/>
          <a:p>
            <a:pPr algn="ctr" rtl="1"/>
            <a:r>
              <a:rPr lang="ar-KW" sz="3600" dirty="0">
                <a:solidFill>
                  <a:srgbClr val="B39019"/>
                </a:solidFill>
                <a:cs typeface="mohammad bold art 1" pitchFamily="2" charset="-78"/>
              </a:rPr>
              <a:t>تعريف جريمة تمويل الإرهاب</a:t>
            </a:r>
            <a:endParaRPr lang="en-US" sz="3600" dirty="0">
              <a:solidFill>
                <a:srgbClr val="B39019"/>
              </a:solidFill>
              <a:cs typeface="mohammad bold art 1" pitchFamily="2" charset="-78"/>
            </a:endParaRPr>
          </a:p>
        </p:txBody>
      </p:sp>
      <p:sp>
        <p:nvSpPr>
          <p:cNvPr id="3" name="Content Placeholder 2">
            <a:extLst>
              <a:ext uri="{FF2B5EF4-FFF2-40B4-BE49-F238E27FC236}">
                <a16:creationId xmlns:a16="http://schemas.microsoft.com/office/drawing/2014/main" id="{16A4E7D5-1EB3-D606-500F-1DFC37E03F08}"/>
              </a:ext>
            </a:extLst>
          </p:cNvPr>
          <p:cNvSpPr>
            <a:spLocks noGrp="1"/>
          </p:cNvSpPr>
          <p:nvPr>
            <p:ph idx="1"/>
          </p:nvPr>
        </p:nvSpPr>
        <p:spPr>
          <a:xfrm>
            <a:off x="877388" y="2557145"/>
            <a:ext cx="10515600" cy="4351338"/>
          </a:xfrm>
        </p:spPr>
        <p:txBody>
          <a:bodyPr>
            <a:normAutofit/>
          </a:bodyPr>
          <a:lstStyle/>
          <a:p>
            <a:pPr algn="r" rtl="1">
              <a:lnSpc>
                <a:spcPct val="150000"/>
              </a:lnSpc>
            </a:pPr>
            <a:r>
              <a:rPr lang="ar-KW" sz="3200" u="sng" dirty="0">
                <a:solidFill>
                  <a:srgbClr val="023C5B"/>
                </a:solidFill>
                <a:cs typeface="mohammad bold art 1" pitchFamily="2" charset="-78"/>
              </a:rPr>
              <a:t>تعريف: </a:t>
            </a:r>
            <a:r>
              <a:rPr lang="ar-KW" sz="3200" dirty="0">
                <a:solidFill>
                  <a:srgbClr val="023C5B"/>
                </a:solidFill>
                <a:cs typeface="mohammad bold art 1" pitchFamily="2" charset="-78"/>
              </a:rPr>
              <a:t>تمويل الإرهاب هو </a:t>
            </a:r>
            <a:r>
              <a:rPr lang="ar-KW" sz="3200" u="sng" dirty="0">
                <a:solidFill>
                  <a:srgbClr val="023C5B"/>
                </a:solidFill>
                <a:cs typeface="mohammad bold art 1" pitchFamily="2" charset="-78"/>
              </a:rPr>
              <a:t>تقديم</a:t>
            </a:r>
            <a:r>
              <a:rPr lang="ar-KW" sz="3200" dirty="0">
                <a:solidFill>
                  <a:srgbClr val="023C5B"/>
                </a:solidFill>
                <a:cs typeface="mohammad bold art 1" pitchFamily="2" charset="-78"/>
              </a:rPr>
              <a:t> الأموال بأية وسيلة </a:t>
            </a:r>
            <a:r>
              <a:rPr lang="ar-KW" sz="3200" u="sng" dirty="0">
                <a:solidFill>
                  <a:srgbClr val="023C5B"/>
                </a:solidFill>
                <a:cs typeface="mohammad bold art 1" pitchFamily="2" charset="-78"/>
              </a:rPr>
              <a:t>أو توفيرها </a:t>
            </a:r>
            <a:r>
              <a:rPr lang="ar-KW" sz="3200" dirty="0">
                <a:solidFill>
                  <a:srgbClr val="023C5B"/>
                </a:solidFill>
                <a:cs typeface="mohammad bold art 1" pitchFamily="2" charset="-78"/>
              </a:rPr>
              <a:t>لإرهابي، أو لجمعية، أو هيئة، أو منظمة، أو جماعة إرهابية بطريقة مباشرة أو غير مباشرة، لاستخدام هذه الأموال أو بقصد استخدامها في ارتكاب أعمال إرهابية.</a:t>
            </a:r>
          </a:p>
          <a:p>
            <a:pPr algn="r" rtl="1">
              <a:lnSpc>
                <a:spcPct val="150000"/>
              </a:lnSpc>
            </a:pPr>
            <a:endParaRPr lang="ar-KW" sz="3200" dirty="0">
              <a:solidFill>
                <a:srgbClr val="023C5B"/>
              </a:solidFill>
              <a:cs typeface="mohammad bold art 1" pitchFamily="2" charset="-78"/>
            </a:endParaRPr>
          </a:p>
          <a:p>
            <a:pPr algn="r" rtl="1">
              <a:lnSpc>
                <a:spcPct val="150000"/>
              </a:lnSpc>
            </a:pPr>
            <a:endParaRPr lang="en-US" sz="3200" dirty="0">
              <a:solidFill>
                <a:srgbClr val="023C5B"/>
              </a:solidFill>
              <a:cs typeface="mohammad bold art 1" pitchFamily="2" charset="-78"/>
            </a:endParaRPr>
          </a:p>
        </p:txBody>
      </p:sp>
    </p:spTree>
    <p:extLst>
      <p:ext uri="{BB962C8B-B14F-4D97-AF65-F5344CB8AC3E}">
        <p14:creationId xmlns:p14="http://schemas.microsoft.com/office/powerpoint/2010/main" val="480650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16E12-8402-B0E8-5087-725E0505F48F}"/>
              </a:ext>
            </a:extLst>
          </p:cNvPr>
          <p:cNvSpPr>
            <a:spLocks noGrp="1"/>
          </p:cNvSpPr>
          <p:nvPr>
            <p:ph type="title"/>
          </p:nvPr>
        </p:nvSpPr>
        <p:spPr>
          <a:xfrm>
            <a:off x="759823" y="900702"/>
            <a:ext cx="10515600" cy="1325563"/>
          </a:xfrm>
        </p:spPr>
        <p:txBody>
          <a:bodyPr>
            <a:normAutofit/>
          </a:bodyPr>
          <a:lstStyle/>
          <a:p>
            <a:pPr algn="ctr" rtl="1"/>
            <a:r>
              <a:rPr lang="ar-KW" sz="3600" b="1" dirty="0">
                <a:solidFill>
                  <a:srgbClr val="B39019"/>
                </a:solidFill>
                <a:latin typeface="Sakkal Majalla" pitchFamily="2" charset="-78"/>
                <a:cs typeface="mohammad bold art 1" pitchFamily="2" charset="-78"/>
              </a:rPr>
              <a:t>مراحل جريمة تمويل الإرهاب</a:t>
            </a:r>
            <a:endParaRPr lang="en-US" sz="3600" dirty="0">
              <a:solidFill>
                <a:srgbClr val="B39019"/>
              </a:solidFill>
            </a:endParaRPr>
          </a:p>
        </p:txBody>
      </p:sp>
      <p:sp>
        <p:nvSpPr>
          <p:cNvPr id="3" name="Content Placeholder 2">
            <a:extLst>
              <a:ext uri="{FF2B5EF4-FFF2-40B4-BE49-F238E27FC236}">
                <a16:creationId xmlns:a16="http://schemas.microsoft.com/office/drawing/2014/main" id="{6A9A4F30-DCB0-AA77-686A-1DC4E2DB4478}"/>
              </a:ext>
            </a:extLst>
          </p:cNvPr>
          <p:cNvSpPr>
            <a:spLocks noGrp="1"/>
          </p:cNvSpPr>
          <p:nvPr>
            <p:ph idx="1"/>
          </p:nvPr>
        </p:nvSpPr>
        <p:spPr>
          <a:xfrm>
            <a:off x="877389" y="2639876"/>
            <a:ext cx="10515600" cy="4351338"/>
          </a:xfrm>
        </p:spPr>
        <p:txBody>
          <a:bodyPr>
            <a:normAutofit/>
          </a:bodyPr>
          <a:lstStyle/>
          <a:p>
            <a:pPr marL="342900" lvl="1" indent="-342900" algn="just" rtl="1" fontAlgn="base">
              <a:lnSpc>
                <a:spcPct val="150000"/>
              </a:lnSpc>
              <a:spcBef>
                <a:spcPct val="0"/>
              </a:spcBef>
              <a:spcAft>
                <a:spcPts val="600"/>
              </a:spcAft>
              <a:buFont typeface="Wingdings" panose="05000000000000000000" pitchFamily="2" charset="2"/>
              <a:buChar char="§"/>
            </a:pPr>
            <a:r>
              <a:rPr lang="ar-KW" sz="3200" dirty="0">
                <a:solidFill>
                  <a:schemeClr val="tx2"/>
                </a:solidFill>
                <a:latin typeface="Calibri" pitchFamily="34" charset="0"/>
                <a:cs typeface="mohammad bold art 1" pitchFamily="2" charset="-78"/>
              </a:rPr>
              <a:t>مراحل تمويل الإرهاب:</a:t>
            </a:r>
          </a:p>
          <a:p>
            <a:pPr lvl="1" indent="-742950" algn="just" rtl="1" fontAlgn="base">
              <a:lnSpc>
                <a:spcPct val="150000"/>
              </a:lnSpc>
              <a:spcBef>
                <a:spcPct val="0"/>
              </a:spcBef>
              <a:spcAft>
                <a:spcPts val="600"/>
              </a:spcAft>
              <a:buFont typeface="+mj-lt"/>
              <a:buAutoNum type="arabicPeriod"/>
            </a:pPr>
            <a:r>
              <a:rPr lang="ar-KW" sz="3200" dirty="0">
                <a:solidFill>
                  <a:schemeClr val="tx2"/>
                </a:solidFill>
                <a:latin typeface="Calibri" pitchFamily="34" charset="0"/>
                <a:cs typeface="mohammad bold art 1" pitchFamily="2" charset="-78"/>
              </a:rPr>
              <a:t>مرحلة </a:t>
            </a:r>
            <a:r>
              <a:rPr lang="ar-KW" sz="3200" u="sng" dirty="0">
                <a:solidFill>
                  <a:srgbClr val="AD8100"/>
                </a:solidFill>
                <a:latin typeface="Calibri" pitchFamily="34" charset="0"/>
                <a:cs typeface="mohammad bold art 1" pitchFamily="2" charset="-78"/>
              </a:rPr>
              <a:t>جمع</a:t>
            </a:r>
            <a:r>
              <a:rPr lang="ar-KW" sz="3200" dirty="0">
                <a:solidFill>
                  <a:schemeClr val="tx2"/>
                </a:solidFill>
                <a:latin typeface="Calibri" pitchFamily="34" charset="0"/>
                <a:cs typeface="mohammad bold art 1" pitchFamily="2" charset="-78"/>
              </a:rPr>
              <a:t> الأموال.</a:t>
            </a:r>
          </a:p>
          <a:p>
            <a:pPr lvl="1" indent="-742950" algn="just" rtl="1" fontAlgn="base">
              <a:lnSpc>
                <a:spcPct val="150000"/>
              </a:lnSpc>
              <a:spcBef>
                <a:spcPct val="0"/>
              </a:spcBef>
              <a:spcAft>
                <a:spcPts val="600"/>
              </a:spcAft>
              <a:buFont typeface="+mj-lt"/>
              <a:buAutoNum type="arabicPeriod"/>
            </a:pPr>
            <a:r>
              <a:rPr lang="ar-KW" sz="3200" dirty="0">
                <a:solidFill>
                  <a:schemeClr val="tx2"/>
                </a:solidFill>
                <a:latin typeface="Calibri" pitchFamily="34" charset="0"/>
                <a:cs typeface="mohammad bold art 1" pitchFamily="2" charset="-78"/>
              </a:rPr>
              <a:t>مرحلة </a:t>
            </a:r>
            <a:r>
              <a:rPr lang="ar-KW" sz="3200" u="sng" dirty="0">
                <a:solidFill>
                  <a:srgbClr val="AD8100"/>
                </a:solidFill>
                <a:latin typeface="Calibri" pitchFamily="34" charset="0"/>
                <a:cs typeface="mohammad bold art 1" pitchFamily="2" charset="-78"/>
              </a:rPr>
              <a:t>فصل</a:t>
            </a:r>
            <a:r>
              <a:rPr lang="ar-KW" sz="3200" dirty="0">
                <a:solidFill>
                  <a:schemeClr val="tx2"/>
                </a:solidFill>
                <a:latin typeface="Calibri" pitchFamily="34" charset="0"/>
                <a:cs typeface="mohammad bold art 1" pitchFamily="2" charset="-78"/>
              </a:rPr>
              <a:t> الأموال عن مصدرها.</a:t>
            </a:r>
          </a:p>
          <a:p>
            <a:pPr lvl="1" indent="-742950" algn="just" rtl="1" fontAlgn="base">
              <a:lnSpc>
                <a:spcPct val="150000"/>
              </a:lnSpc>
              <a:spcBef>
                <a:spcPct val="0"/>
              </a:spcBef>
              <a:spcAft>
                <a:spcPts val="600"/>
              </a:spcAft>
              <a:buFont typeface="+mj-lt"/>
              <a:buAutoNum type="arabicPeriod"/>
            </a:pPr>
            <a:r>
              <a:rPr lang="ar-KW" sz="3200" dirty="0">
                <a:solidFill>
                  <a:schemeClr val="tx2"/>
                </a:solidFill>
                <a:latin typeface="Calibri" pitchFamily="34" charset="0"/>
                <a:cs typeface="mohammad bold art 1" pitchFamily="2" charset="-78"/>
              </a:rPr>
              <a:t>مرحلة </a:t>
            </a:r>
            <a:r>
              <a:rPr lang="ar-KW" sz="3200" u="sng" dirty="0">
                <a:solidFill>
                  <a:srgbClr val="AD8100"/>
                </a:solidFill>
                <a:latin typeface="Calibri" pitchFamily="34" charset="0"/>
                <a:cs typeface="mohammad bold art 1" pitchFamily="2" charset="-78"/>
              </a:rPr>
              <a:t>الاستخدام</a:t>
            </a:r>
            <a:r>
              <a:rPr lang="ar-KW" sz="3200" dirty="0">
                <a:solidFill>
                  <a:schemeClr val="tx2"/>
                </a:solidFill>
                <a:latin typeface="Calibri" pitchFamily="34" charset="0"/>
                <a:cs typeface="mohammad bold art 1" pitchFamily="2" charset="-78"/>
              </a:rPr>
              <a:t>.</a:t>
            </a:r>
            <a:endParaRPr lang="en-US" sz="3200" dirty="0">
              <a:solidFill>
                <a:schemeClr val="tx2"/>
              </a:solidFill>
              <a:latin typeface="Calibri" pitchFamily="34" charset="0"/>
              <a:cs typeface="mohammad bold art 1" pitchFamily="2" charset="-78"/>
            </a:endParaRPr>
          </a:p>
          <a:p>
            <a:pPr marL="400050" lvl="1" indent="0" algn="r" rtl="1" fontAlgn="base">
              <a:spcBef>
                <a:spcPct val="0"/>
              </a:spcBef>
              <a:spcAft>
                <a:spcPts val="600"/>
              </a:spcAft>
              <a:buNone/>
            </a:pPr>
            <a:endParaRPr lang="ar-KW" sz="3200" dirty="0">
              <a:solidFill>
                <a:schemeClr val="tx2"/>
              </a:solidFill>
              <a:latin typeface="Calibri" pitchFamily="34" charset="0"/>
              <a:cs typeface="mohammad bold art 1" pitchFamily="2" charset="-78"/>
            </a:endParaRPr>
          </a:p>
          <a:p>
            <a:pPr algn="r" rtl="1"/>
            <a:endParaRPr lang="en-US" sz="3200" dirty="0">
              <a:solidFill>
                <a:srgbClr val="023C5B"/>
              </a:solidFill>
              <a:cs typeface="mohammad bold art 1" pitchFamily="2" charset="-78"/>
            </a:endParaRPr>
          </a:p>
        </p:txBody>
      </p:sp>
    </p:spTree>
    <p:extLst>
      <p:ext uri="{BB962C8B-B14F-4D97-AF65-F5344CB8AC3E}">
        <p14:creationId xmlns:p14="http://schemas.microsoft.com/office/powerpoint/2010/main" val="13732473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97F58-F267-5B1C-07D1-9B623F556EDF}"/>
              </a:ext>
            </a:extLst>
          </p:cNvPr>
          <p:cNvSpPr>
            <a:spLocks noGrp="1"/>
          </p:cNvSpPr>
          <p:nvPr>
            <p:ph type="title"/>
          </p:nvPr>
        </p:nvSpPr>
        <p:spPr>
          <a:xfrm>
            <a:off x="838200" y="922473"/>
            <a:ext cx="10515600" cy="1325563"/>
          </a:xfrm>
        </p:spPr>
        <p:txBody>
          <a:bodyPr>
            <a:normAutofit/>
          </a:bodyPr>
          <a:lstStyle/>
          <a:p>
            <a:pPr algn="ctr" rtl="1"/>
            <a:r>
              <a:rPr lang="ar-KW" sz="3600" b="1" dirty="0">
                <a:solidFill>
                  <a:srgbClr val="B39019"/>
                </a:solidFill>
                <a:latin typeface="Sakkal Majalla" pitchFamily="2" charset="-78"/>
                <a:cs typeface="mohammad bold art 1" pitchFamily="2" charset="-78"/>
              </a:rPr>
              <a:t>الفرق بين غسل الأموال</a:t>
            </a:r>
            <a:r>
              <a:rPr lang="en-US" sz="3600" b="1" dirty="0">
                <a:solidFill>
                  <a:srgbClr val="B39019"/>
                </a:solidFill>
                <a:latin typeface="Sakkal Majalla" pitchFamily="2" charset="-78"/>
                <a:cs typeface="mohammad bold art 1" pitchFamily="2" charset="-78"/>
              </a:rPr>
              <a:t> </a:t>
            </a:r>
            <a:r>
              <a:rPr lang="ar-KW" sz="3600" b="1" dirty="0">
                <a:solidFill>
                  <a:srgbClr val="B39019"/>
                </a:solidFill>
                <a:latin typeface="Sakkal Majalla" pitchFamily="2" charset="-78"/>
                <a:cs typeface="mohammad bold art 1" pitchFamily="2" charset="-78"/>
              </a:rPr>
              <a:t>وتمويل الإرهاب</a:t>
            </a:r>
            <a:endParaRPr lang="en-US" sz="3600" dirty="0">
              <a:solidFill>
                <a:srgbClr val="B39019"/>
              </a:solidFill>
              <a:cs typeface="mohammad bold art 1" pitchFamily="2" charset="-78"/>
            </a:endParaRPr>
          </a:p>
        </p:txBody>
      </p:sp>
      <p:sp>
        <p:nvSpPr>
          <p:cNvPr id="3" name="Content Placeholder 2">
            <a:extLst>
              <a:ext uri="{FF2B5EF4-FFF2-40B4-BE49-F238E27FC236}">
                <a16:creationId xmlns:a16="http://schemas.microsoft.com/office/drawing/2014/main" id="{F5AD2351-A39E-8BD6-88DB-06088D15BCB4}"/>
              </a:ext>
            </a:extLst>
          </p:cNvPr>
          <p:cNvSpPr>
            <a:spLocks noGrp="1"/>
          </p:cNvSpPr>
          <p:nvPr>
            <p:ph idx="1"/>
          </p:nvPr>
        </p:nvSpPr>
        <p:spPr>
          <a:xfrm>
            <a:off x="838200" y="2204448"/>
            <a:ext cx="10515600" cy="4351338"/>
          </a:xfrm>
        </p:spPr>
        <p:txBody>
          <a:bodyPr>
            <a:normAutofit fontScale="85000" lnSpcReduction="10000"/>
          </a:bodyPr>
          <a:lstStyle/>
          <a:p>
            <a:pPr algn="r" rtl="1">
              <a:lnSpc>
                <a:spcPct val="150000"/>
              </a:lnSpc>
            </a:pPr>
            <a:r>
              <a:rPr lang="ar-KW" sz="3200" dirty="0">
                <a:solidFill>
                  <a:srgbClr val="023C5B"/>
                </a:solidFill>
                <a:cs typeface="mohammad bold art 1" pitchFamily="2" charset="-78"/>
              </a:rPr>
              <a:t>الفرق بين جريمة غسل الأموال وتمويل الإرهاب يكون على النحو التالي:</a:t>
            </a:r>
          </a:p>
          <a:p>
            <a:pPr algn="r" rtl="1">
              <a:lnSpc>
                <a:spcPct val="150000"/>
              </a:lnSpc>
              <a:buFont typeface="Wingdings" panose="05000000000000000000" pitchFamily="2" charset="2"/>
              <a:buChar char="ü"/>
            </a:pPr>
            <a:r>
              <a:rPr lang="ar-KW" sz="3200" dirty="0">
                <a:solidFill>
                  <a:srgbClr val="023C5B"/>
                </a:solidFill>
                <a:cs typeface="mohammad bold art 1" pitchFamily="2" charset="-78"/>
              </a:rPr>
              <a:t>مصدر الأموال.</a:t>
            </a:r>
          </a:p>
          <a:p>
            <a:pPr algn="r" rtl="1">
              <a:lnSpc>
                <a:spcPct val="150000"/>
              </a:lnSpc>
              <a:buFont typeface="Wingdings" panose="05000000000000000000" pitchFamily="2" charset="2"/>
              <a:buChar char="ü"/>
            </a:pPr>
            <a:r>
              <a:rPr lang="ar-KW" sz="3200" dirty="0">
                <a:solidFill>
                  <a:srgbClr val="023C5B"/>
                </a:solidFill>
                <a:cs typeface="mohammad bold art 1" pitchFamily="2" charset="-78"/>
              </a:rPr>
              <a:t>القنوات المستخدمة.</a:t>
            </a:r>
          </a:p>
          <a:p>
            <a:pPr algn="r" rtl="1">
              <a:lnSpc>
                <a:spcPct val="150000"/>
              </a:lnSpc>
              <a:buFont typeface="Wingdings" panose="05000000000000000000" pitchFamily="2" charset="2"/>
              <a:buChar char="ü"/>
            </a:pPr>
            <a:r>
              <a:rPr lang="ar-KW" sz="3200" dirty="0">
                <a:solidFill>
                  <a:srgbClr val="023C5B"/>
                </a:solidFill>
                <a:cs typeface="mohammad bold art 1" pitchFamily="2" charset="-78"/>
              </a:rPr>
              <a:t>حجم الأموال.</a:t>
            </a:r>
          </a:p>
          <a:p>
            <a:pPr algn="r" rtl="1">
              <a:lnSpc>
                <a:spcPct val="150000"/>
              </a:lnSpc>
              <a:buFont typeface="Wingdings" panose="05000000000000000000" pitchFamily="2" charset="2"/>
              <a:buChar char="ü"/>
            </a:pPr>
            <a:r>
              <a:rPr lang="ar-KW" sz="3200" dirty="0">
                <a:solidFill>
                  <a:srgbClr val="023C5B"/>
                </a:solidFill>
                <a:cs typeface="mohammad bold art 1" pitchFamily="2" charset="-78"/>
              </a:rPr>
              <a:t>درجة التعقيد.</a:t>
            </a:r>
          </a:p>
          <a:p>
            <a:pPr algn="r" rtl="1">
              <a:lnSpc>
                <a:spcPct val="150000"/>
              </a:lnSpc>
              <a:buFont typeface="Wingdings" panose="05000000000000000000" pitchFamily="2" charset="2"/>
              <a:buChar char="ü"/>
            </a:pPr>
            <a:r>
              <a:rPr lang="ar-KW" sz="3200" dirty="0">
                <a:solidFill>
                  <a:srgbClr val="023C5B"/>
                </a:solidFill>
                <a:cs typeface="mohammad bold art 1" pitchFamily="2" charset="-78"/>
              </a:rPr>
              <a:t>مسار العملية.</a:t>
            </a:r>
          </a:p>
          <a:p>
            <a:pPr algn="r" rtl="1">
              <a:lnSpc>
                <a:spcPct val="150000"/>
              </a:lnSpc>
            </a:pPr>
            <a:endParaRPr lang="ar-KW" sz="3200" dirty="0">
              <a:solidFill>
                <a:srgbClr val="023C5B"/>
              </a:solidFill>
              <a:cs typeface="mohammad bold art 1" pitchFamily="2" charset="-78"/>
            </a:endParaRPr>
          </a:p>
          <a:p>
            <a:pPr algn="r" rtl="1">
              <a:lnSpc>
                <a:spcPct val="150000"/>
              </a:lnSpc>
            </a:pPr>
            <a:endParaRPr lang="ar-KW" sz="3200" dirty="0">
              <a:solidFill>
                <a:srgbClr val="023C5B"/>
              </a:solidFill>
              <a:cs typeface="mohammad bold art 1" pitchFamily="2" charset="-78"/>
            </a:endParaRPr>
          </a:p>
          <a:p>
            <a:pPr algn="r" rtl="1">
              <a:lnSpc>
                <a:spcPct val="150000"/>
              </a:lnSpc>
            </a:pPr>
            <a:endParaRPr lang="en-US" sz="3200" dirty="0">
              <a:solidFill>
                <a:srgbClr val="023C5B"/>
              </a:solidFill>
              <a:cs typeface="mohammad bold art 1" pitchFamily="2" charset="-78"/>
            </a:endParaRPr>
          </a:p>
        </p:txBody>
      </p:sp>
    </p:spTree>
    <p:extLst>
      <p:ext uri="{BB962C8B-B14F-4D97-AF65-F5344CB8AC3E}">
        <p14:creationId xmlns:p14="http://schemas.microsoft.com/office/powerpoint/2010/main" val="36267307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BE2A3-D7F7-AEB5-CBAF-442C6431B64F}"/>
              </a:ext>
            </a:extLst>
          </p:cNvPr>
          <p:cNvSpPr>
            <a:spLocks noGrp="1"/>
          </p:cNvSpPr>
          <p:nvPr>
            <p:ph type="title"/>
          </p:nvPr>
        </p:nvSpPr>
        <p:spPr>
          <a:xfrm>
            <a:off x="807720" y="935537"/>
            <a:ext cx="10515600" cy="1325563"/>
          </a:xfrm>
        </p:spPr>
        <p:txBody>
          <a:bodyPr>
            <a:normAutofit/>
          </a:bodyPr>
          <a:lstStyle/>
          <a:p>
            <a:pPr algn="ctr"/>
            <a:r>
              <a:rPr lang="ar-KW" sz="4000" b="1" dirty="0">
                <a:solidFill>
                  <a:srgbClr val="B39019"/>
                </a:solidFill>
                <a:latin typeface="Sakkal Majalla" pitchFamily="2" charset="-78"/>
                <a:cs typeface="mohammad bold art 1" pitchFamily="2" charset="-78"/>
              </a:rPr>
              <a:t>قوائم الإرهاب وأنواعها</a:t>
            </a:r>
            <a:endParaRPr lang="en-US" sz="4000" dirty="0">
              <a:solidFill>
                <a:srgbClr val="B39019"/>
              </a:solidFill>
            </a:endParaRPr>
          </a:p>
        </p:txBody>
      </p:sp>
      <p:sp>
        <p:nvSpPr>
          <p:cNvPr id="3" name="Content Placeholder 2">
            <a:extLst>
              <a:ext uri="{FF2B5EF4-FFF2-40B4-BE49-F238E27FC236}">
                <a16:creationId xmlns:a16="http://schemas.microsoft.com/office/drawing/2014/main" id="{79F661B7-C62F-EF77-F2A6-6CDF77DB262B}"/>
              </a:ext>
            </a:extLst>
          </p:cNvPr>
          <p:cNvSpPr>
            <a:spLocks noGrp="1"/>
          </p:cNvSpPr>
          <p:nvPr>
            <p:ph idx="1"/>
          </p:nvPr>
        </p:nvSpPr>
        <p:spPr>
          <a:xfrm>
            <a:off x="899160" y="2187031"/>
            <a:ext cx="10515600" cy="4351338"/>
          </a:xfrm>
        </p:spPr>
        <p:txBody>
          <a:bodyPr>
            <a:normAutofit fontScale="92500" lnSpcReduction="20000"/>
          </a:bodyPr>
          <a:lstStyle/>
          <a:p>
            <a:pPr marL="400050" lvl="1" indent="0" algn="r" rtl="1" fontAlgn="base">
              <a:lnSpc>
                <a:spcPct val="150000"/>
              </a:lnSpc>
              <a:spcBef>
                <a:spcPct val="0"/>
              </a:spcBef>
              <a:spcAft>
                <a:spcPts val="600"/>
              </a:spcAft>
              <a:buNone/>
            </a:pPr>
            <a:r>
              <a:rPr lang="ar-KW" sz="2800" b="1" u="sng" dirty="0">
                <a:solidFill>
                  <a:schemeClr val="tx2"/>
                </a:solidFill>
                <a:latin typeface="Calibri" pitchFamily="34" charset="0"/>
                <a:cs typeface="mohammad bold art 1" pitchFamily="2" charset="-78"/>
              </a:rPr>
              <a:t>أولاً: قوائم دولية</a:t>
            </a:r>
          </a:p>
          <a:p>
            <a:pPr marL="400050" lvl="1" indent="0" algn="just" rtl="1" fontAlgn="base">
              <a:lnSpc>
                <a:spcPct val="150000"/>
              </a:lnSpc>
              <a:spcBef>
                <a:spcPct val="0"/>
              </a:spcBef>
              <a:spcAft>
                <a:spcPts val="600"/>
              </a:spcAft>
              <a:buNone/>
            </a:pPr>
            <a:r>
              <a:rPr lang="ar-KW" sz="3200" b="1" dirty="0">
                <a:solidFill>
                  <a:schemeClr val="tx2"/>
                </a:solidFill>
                <a:latin typeface="Calibri" pitchFamily="34" charset="0"/>
                <a:cs typeface="mohammad bold art 1" pitchFamily="2" charset="-78"/>
              </a:rPr>
              <a:t>هي قوائم تصدر بموجب قرارات مجلس الأمن أو قرارات أحد لجان الأمم المتحدة المتعلقة بمكافحة الإرهاب وتمويله.</a:t>
            </a:r>
          </a:p>
          <a:p>
            <a:pPr marL="400050" lvl="1" indent="0" algn="r" rtl="1" fontAlgn="base">
              <a:lnSpc>
                <a:spcPct val="150000"/>
              </a:lnSpc>
              <a:spcBef>
                <a:spcPct val="0"/>
              </a:spcBef>
              <a:spcAft>
                <a:spcPts val="600"/>
              </a:spcAft>
              <a:buNone/>
            </a:pPr>
            <a:endParaRPr lang="ar-KW" sz="1600" b="1" dirty="0">
              <a:solidFill>
                <a:schemeClr val="tx2"/>
              </a:solidFill>
              <a:latin typeface="Calibri" pitchFamily="34" charset="0"/>
              <a:cs typeface="mohammad bold art 1" pitchFamily="2" charset="-78"/>
            </a:endParaRPr>
          </a:p>
          <a:p>
            <a:pPr marL="400050" lvl="1" indent="0" algn="r" rtl="1" fontAlgn="base">
              <a:lnSpc>
                <a:spcPct val="150000"/>
              </a:lnSpc>
              <a:spcBef>
                <a:spcPct val="0"/>
              </a:spcBef>
              <a:spcAft>
                <a:spcPts val="600"/>
              </a:spcAft>
              <a:buNone/>
            </a:pPr>
            <a:r>
              <a:rPr lang="ar-KW" sz="2800" b="1" u="sng" dirty="0">
                <a:solidFill>
                  <a:schemeClr val="tx2"/>
                </a:solidFill>
                <a:latin typeface="Calibri" pitchFamily="34" charset="0"/>
                <a:cs typeface="mohammad bold art 1" pitchFamily="2" charset="-78"/>
              </a:rPr>
              <a:t>ثانياً: قوائم وطنية</a:t>
            </a:r>
          </a:p>
          <a:p>
            <a:pPr marL="400050" lvl="1" indent="0" algn="just" rtl="1" fontAlgn="base">
              <a:lnSpc>
                <a:spcPct val="150000"/>
              </a:lnSpc>
              <a:spcBef>
                <a:spcPct val="0"/>
              </a:spcBef>
              <a:spcAft>
                <a:spcPts val="600"/>
              </a:spcAft>
              <a:buNone/>
            </a:pPr>
            <a:r>
              <a:rPr lang="ar-KW" sz="3200" b="1" dirty="0">
                <a:solidFill>
                  <a:schemeClr val="tx2"/>
                </a:solidFill>
                <a:latin typeface="Calibri" pitchFamily="34" charset="0"/>
                <a:cs typeface="mohammad bold art 1" pitchFamily="2" charset="-78"/>
              </a:rPr>
              <a:t>هي قوائم محلية تصدر بموجب قرارات لجنة تنفيذ قرارات مجلس الأمن بشأن مكافحة الإرهاب بوزارة الخارجية.</a:t>
            </a:r>
          </a:p>
          <a:p>
            <a:pPr marL="400050" lvl="1" indent="0" algn="r" rtl="1" fontAlgn="base">
              <a:lnSpc>
                <a:spcPct val="150000"/>
              </a:lnSpc>
              <a:spcBef>
                <a:spcPct val="0"/>
              </a:spcBef>
              <a:spcAft>
                <a:spcPts val="600"/>
              </a:spcAft>
              <a:buNone/>
            </a:pPr>
            <a:endParaRPr lang="en-US" sz="3200" b="1" u="sng" dirty="0">
              <a:solidFill>
                <a:schemeClr val="tx2"/>
              </a:solidFill>
              <a:latin typeface="Calibri" pitchFamily="34" charset="0"/>
              <a:cs typeface="mohammad bold art 1" pitchFamily="2" charset="-78"/>
            </a:endParaRPr>
          </a:p>
          <a:p>
            <a:pPr marL="342900" lvl="1" indent="-342900" algn="just" rtl="1" fontAlgn="base">
              <a:lnSpc>
                <a:spcPct val="150000"/>
              </a:lnSpc>
              <a:spcBef>
                <a:spcPct val="0"/>
              </a:spcBef>
              <a:spcAft>
                <a:spcPts val="600"/>
              </a:spcAft>
              <a:buFont typeface="Wingdings" panose="05000000000000000000" pitchFamily="2" charset="2"/>
              <a:buChar char="§"/>
            </a:pPr>
            <a:endParaRPr lang="en-US" sz="4400" dirty="0">
              <a:solidFill>
                <a:schemeClr val="tx2"/>
              </a:solidFill>
              <a:latin typeface="Calibri" pitchFamily="34" charset="0"/>
              <a:cs typeface="mohammad bold art 1" pitchFamily="2" charset="-78"/>
            </a:endParaRPr>
          </a:p>
          <a:p>
            <a:pPr marL="400050" lvl="1" indent="0" algn="r" rtl="1" fontAlgn="base">
              <a:spcBef>
                <a:spcPct val="0"/>
              </a:spcBef>
              <a:spcAft>
                <a:spcPts val="600"/>
              </a:spcAft>
              <a:buNone/>
            </a:pPr>
            <a:endParaRPr lang="ar-KW" sz="2800" dirty="0">
              <a:solidFill>
                <a:schemeClr val="tx2"/>
              </a:solidFill>
              <a:latin typeface="Calibri" pitchFamily="34" charset="0"/>
              <a:cs typeface="mohammad bold art 1" pitchFamily="2" charset="-78"/>
            </a:endParaRPr>
          </a:p>
          <a:p>
            <a:endParaRPr lang="en-US" sz="3200" dirty="0">
              <a:cs typeface="mohammad bold art 1" pitchFamily="2" charset="-78"/>
            </a:endParaRPr>
          </a:p>
        </p:txBody>
      </p:sp>
    </p:spTree>
    <p:extLst>
      <p:ext uri="{BB962C8B-B14F-4D97-AF65-F5344CB8AC3E}">
        <p14:creationId xmlns:p14="http://schemas.microsoft.com/office/powerpoint/2010/main" val="28348629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BE633-E75F-C2D1-AFB7-ABB015CDE2CA}"/>
              </a:ext>
            </a:extLst>
          </p:cNvPr>
          <p:cNvSpPr>
            <a:spLocks noGrp="1"/>
          </p:cNvSpPr>
          <p:nvPr>
            <p:ph type="title"/>
          </p:nvPr>
        </p:nvSpPr>
        <p:spPr>
          <a:xfrm>
            <a:off x="838200" y="926828"/>
            <a:ext cx="10515600" cy="1325563"/>
          </a:xfrm>
        </p:spPr>
        <p:txBody>
          <a:bodyPr>
            <a:normAutofit/>
          </a:bodyPr>
          <a:lstStyle/>
          <a:p>
            <a:pPr algn="ctr" rtl="1"/>
            <a:r>
              <a:rPr lang="ar-KW" sz="3600" b="1" dirty="0">
                <a:solidFill>
                  <a:srgbClr val="B39019"/>
                </a:solidFill>
                <a:cs typeface="mohammad bold art 1" pitchFamily="2" charset="-78"/>
              </a:rPr>
              <a:t>مكافحة غسل الأموال وتمويل الإرهاب</a:t>
            </a:r>
            <a:endParaRPr lang="en-US" sz="3600" dirty="0">
              <a:solidFill>
                <a:srgbClr val="B39019"/>
              </a:solidFill>
            </a:endParaRPr>
          </a:p>
        </p:txBody>
      </p:sp>
      <p:sp>
        <p:nvSpPr>
          <p:cNvPr id="3" name="Content Placeholder 2">
            <a:extLst>
              <a:ext uri="{FF2B5EF4-FFF2-40B4-BE49-F238E27FC236}">
                <a16:creationId xmlns:a16="http://schemas.microsoft.com/office/drawing/2014/main" id="{04234D00-2339-5137-1C39-5A4A7696D179}"/>
              </a:ext>
            </a:extLst>
          </p:cNvPr>
          <p:cNvSpPr>
            <a:spLocks noGrp="1"/>
          </p:cNvSpPr>
          <p:nvPr>
            <p:ph idx="1"/>
          </p:nvPr>
        </p:nvSpPr>
        <p:spPr>
          <a:xfrm>
            <a:off x="964475" y="2439579"/>
            <a:ext cx="10515600" cy="4351338"/>
          </a:xfrm>
        </p:spPr>
        <p:txBody>
          <a:bodyPr>
            <a:normAutofit/>
          </a:bodyPr>
          <a:lstStyle/>
          <a:p>
            <a:pPr marL="400050" lvl="1" indent="0" algn="r" rtl="1" fontAlgn="base">
              <a:spcBef>
                <a:spcPct val="0"/>
              </a:spcBef>
              <a:spcAft>
                <a:spcPts val="600"/>
              </a:spcAft>
              <a:buNone/>
            </a:pPr>
            <a:r>
              <a:rPr lang="ar-KW" b="1" u="sng" dirty="0">
                <a:solidFill>
                  <a:schemeClr val="tx2"/>
                </a:solidFill>
                <a:latin typeface="Calibri" pitchFamily="34" charset="0"/>
                <a:cs typeface="mohammad bold art 1" pitchFamily="2" charset="-78"/>
              </a:rPr>
              <a:t>على المستوى المحلي</a:t>
            </a:r>
          </a:p>
          <a:p>
            <a:pPr marL="342900" lvl="1" indent="-342900" algn="just" rtl="1" fontAlgn="base">
              <a:lnSpc>
                <a:spcPct val="150000"/>
              </a:lnSpc>
              <a:spcBef>
                <a:spcPct val="0"/>
              </a:spcBef>
              <a:spcAft>
                <a:spcPts val="600"/>
              </a:spcAft>
              <a:buFont typeface="Wingdings" panose="05000000000000000000" pitchFamily="2" charset="2"/>
              <a:buChar char="§"/>
            </a:pPr>
            <a:r>
              <a:rPr lang="ar-KW" sz="2800" dirty="0">
                <a:solidFill>
                  <a:schemeClr val="tx2"/>
                </a:solidFill>
                <a:latin typeface="Calibri" pitchFamily="34" charset="0"/>
                <a:cs typeface="mohammad bold art 1" pitchFamily="2" charset="-78"/>
              </a:rPr>
              <a:t>قانون مكافحة غسل الأموال وتمويل الإرهاب رقم </a:t>
            </a:r>
            <a:r>
              <a:rPr lang="en-US" sz="2800" dirty="0">
                <a:solidFill>
                  <a:schemeClr val="tx2"/>
                </a:solidFill>
                <a:latin typeface="Calibri" pitchFamily="34" charset="0"/>
                <a:cs typeface="mohammad bold art 1" pitchFamily="2" charset="-78"/>
              </a:rPr>
              <a:t>2002/35</a:t>
            </a:r>
            <a:r>
              <a:rPr lang="ar-KW" sz="2800" dirty="0">
                <a:solidFill>
                  <a:schemeClr val="tx2"/>
                </a:solidFill>
                <a:latin typeface="Calibri" pitchFamily="34" charset="0"/>
                <a:cs typeface="mohammad bold art 1" pitchFamily="2" charset="-78"/>
              </a:rPr>
              <a:t> وتعليمات بنك الكويت المركزي المتعلقة به.</a:t>
            </a:r>
          </a:p>
          <a:p>
            <a:pPr marL="342900" lvl="1" indent="-342900" algn="just" rtl="1" fontAlgn="base">
              <a:lnSpc>
                <a:spcPct val="150000"/>
              </a:lnSpc>
              <a:spcBef>
                <a:spcPct val="0"/>
              </a:spcBef>
              <a:spcAft>
                <a:spcPts val="600"/>
              </a:spcAft>
              <a:buFont typeface="Wingdings" panose="05000000000000000000" pitchFamily="2" charset="2"/>
              <a:buChar char="§"/>
            </a:pPr>
            <a:r>
              <a:rPr lang="ar-KW" sz="2800" dirty="0">
                <a:solidFill>
                  <a:schemeClr val="tx2"/>
                </a:solidFill>
                <a:latin typeface="Calibri" pitchFamily="34" charset="0"/>
                <a:cs typeface="mohammad bold art 1" pitchFamily="2" charset="-78"/>
              </a:rPr>
              <a:t>قانون مكافحة غسل الأموال وتمويل الإرهاب رقم </a:t>
            </a:r>
            <a:r>
              <a:rPr lang="en-US" sz="2800" dirty="0">
                <a:solidFill>
                  <a:schemeClr val="tx2"/>
                </a:solidFill>
                <a:latin typeface="Calibri" pitchFamily="34" charset="0"/>
                <a:cs typeface="mohammad bold art 1" pitchFamily="2" charset="-78"/>
              </a:rPr>
              <a:t>2013/106</a:t>
            </a:r>
            <a:r>
              <a:rPr lang="ar-KW" sz="2800" dirty="0">
                <a:solidFill>
                  <a:schemeClr val="tx2"/>
                </a:solidFill>
                <a:latin typeface="Calibri" pitchFamily="34" charset="0"/>
                <a:cs typeface="mohammad bold art 1" pitchFamily="2" charset="-78"/>
              </a:rPr>
              <a:t> وتعليمات الجهات الرقابية المختلفة بموجب القانون سالف الذكر.</a:t>
            </a:r>
          </a:p>
          <a:p>
            <a:pPr marL="342900" lvl="1" indent="-342900" algn="just" rtl="1" fontAlgn="base">
              <a:lnSpc>
                <a:spcPct val="150000"/>
              </a:lnSpc>
              <a:spcBef>
                <a:spcPct val="0"/>
              </a:spcBef>
              <a:spcAft>
                <a:spcPts val="600"/>
              </a:spcAft>
              <a:buFont typeface="Wingdings" panose="05000000000000000000" pitchFamily="2" charset="2"/>
              <a:buChar char="§"/>
            </a:pPr>
            <a:r>
              <a:rPr lang="ar-KW" sz="2800" dirty="0">
                <a:solidFill>
                  <a:schemeClr val="tx2"/>
                </a:solidFill>
                <a:latin typeface="Calibri" pitchFamily="34" charset="0"/>
                <a:cs typeface="mohammad bold art 1" pitchFamily="2" charset="-78"/>
              </a:rPr>
              <a:t>القرارات الوزارية التي تنضم موضوع مكافحة تمويل الإرهاب.</a:t>
            </a:r>
            <a:endParaRPr lang="en-US" sz="2800" dirty="0">
              <a:solidFill>
                <a:schemeClr val="tx2"/>
              </a:solidFill>
              <a:latin typeface="Calibri" pitchFamily="34" charset="0"/>
              <a:cs typeface="mohammad bold art 1" pitchFamily="2" charset="-78"/>
            </a:endParaRPr>
          </a:p>
          <a:p>
            <a:pPr marL="0" indent="0" algn="just" rtl="1" fontAlgn="base">
              <a:lnSpc>
                <a:spcPct val="160000"/>
              </a:lnSpc>
              <a:spcBef>
                <a:spcPct val="0"/>
              </a:spcBef>
              <a:spcAft>
                <a:spcPts val="600"/>
              </a:spcAft>
              <a:buNone/>
            </a:pPr>
            <a:endParaRPr lang="ar-KW" sz="2400" dirty="0">
              <a:solidFill>
                <a:schemeClr val="tx2"/>
              </a:solidFill>
              <a:latin typeface="Calibri" pitchFamily="34" charset="0"/>
              <a:cs typeface="mohammad bold art 1" pitchFamily="2" charset="-78"/>
            </a:endParaRPr>
          </a:p>
          <a:p>
            <a:pPr marL="0" lvl="0" indent="0" algn="just" rtl="1" fontAlgn="base">
              <a:lnSpc>
                <a:spcPct val="160000"/>
              </a:lnSpc>
              <a:spcBef>
                <a:spcPct val="0"/>
              </a:spcBef>
              <a:spcAft>
                <a:spcPts val="600"/>
              </a:spcAft>
              <a:buNone/>
            </a:pPr>
            <a:endParaRPr lang="ar-KW" sz="2400" dirty="0">
              <a:solidFill>
                <a:schemeClr val="tx2"/>
              </a:solidFill>
              <a:latin typeface="Calibri" pitchFamily="34" charset="0"/>
              <a:cs typeface="mohammad bold art 1" pitchFamily="2" charset="-78"/>
            </a:endParaRPr>
          </a:p>
          <a:p>
            <a:pPr marL="0" lvl="0" indent="0" algn="just" rtl="1" fontAlgn="base">
              <a:lnSpc>
                <a:spcPct val="150000"/>
              </a:lnSpc>
              <a:spcBef>
                <a:spcPct val="0"/>
              </a:spcBef>
              <a:spcAft>
                <a:spcPts val="600"/>
              </a:spcAft>
              <a:buNone/>
            </a:pPr>
            <a:endParaRPr lang="ar-KW" sz="2400" dirty="0">
              <a:solidFill>
                <a:schemeClr val="tx2"/>
              </a:solidFill>
              <a:latin typeface="Calibri" pitchFamily="34" charset="0"/>
              <a:cs typeface="mohammad bold art 1" pitchFamily="2" charset="-78"/>
            </a:endParaRPr>
          </a:p>
          <a:p>
            <a:pPr algn="just" rtl="1" fontAlgn="base">
              <a:lnSpc>
                <a:spcPct val="150000"/>
              </a:lnSpc>
              <a:spcBef>
                <a:spcPct val="0"/>
              </a:spcBef>
              <a:spcAft>
                <a:spcPts val="600"/>
              </a:spcAft>
              <a:buFont typeface="Wingdings" panose="05000000000000000000" pitchFamily="2" charset="2"/>
              <a:buChar char="§"/>
            </a:pPr>
            <a:endParaRPr lang="ar-KW" sz="2400" dirty="0">
              <a:solidFill>
                <a:schemeClr val="tx2"/>
              </a:solidFill>
              <a:latin typeface="Calibri" pitchFamily="34" charset="0"/>
              <a:cs typeface="mohammad bold art 1" pitchFamily="2" charset="-78"/>
            </a:endParaRPr>
          </a:p>
          <a:p>
            <a:pPr marL="0" lvl="0" indent="0" algn="just" rtl="1" fontAlgn="base">
              <a:lnSpc>
                <a:spcPct val="150000"/>
              </a:lnSpc>
              <a:spcBef>
                <a:spcPct val="0"/>
              </a:spcBef>
              <a:spcAft>
                <a:spcPts val="600"/>
              </a:spcAft>
              <a:buNone/>
            </a:pPr>
            <a:endParaRPr lang="ar-KW" sz="2400" dirty="0">
              <a:solidFill>
                <a:schemeClr val="tx2"/>
              </a:solidFill>
              <a:latin typeface="Calibri" pitchFamily="34" charset="0"/>
              <a:cs typeface="mohammad bold art 1" pitchFamily="2" charset="-78"/>
            </a:endParaRPr>
          </a:p>
          <a:p>
            <a:endParaRPr lang="en-US" sz="3200" dirty="0"/>
          </a:p>
        </p:txBody>
      </p:sp>
    </p:spTree>
    <p:extLst>
      <p:ext uri="{BB962C8B-B14F-4D97-AF65-F5344CB8AC3E}">
        <p14:creationId xmlns:p14="http://schemas.microsoft.com/office/powerpoint/2010/main" val="3562258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30996C3-F5ED-4FDB-7F72-B2367B8D032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DBA2C3-B5C2-AE13-B067-FE91E81986AF}"/>
              </a:ext>
            </a:extLst>
          </p:cNvPr>
          <p:cNvSpPr>
            <a:spLocks noGrp="1"/>
          </p:cNvSpPr>
          <p:nvPr>
            <p:ph idx="1"/>
          </p:nvPr>
        </p:nvSpPr>
        <p:spPr>
          <a:xfrm>
            <a:off x="981891" y="2726963"/>
            <a:ext cx="10515600" cy="4351338"/>
          </a:xfrm>
        </p:spPr>
        <p:txBody>
          <a:bodyPr>
            <a:normAutofit/>
          </a:bodyPr>
          <a:lstStyle/>
          <a:p>
            <a:pPr marL="400050" lvl="1" indent="0" algn="r" rtl="1" fontAlgn="base">
              <a:lnSpc>
                <a:spcPct val="150000"/>
              </a:lnSpc>
              <a:spcBef>
                <a:spcPct val="0"/>
              </a:spcBef>
              <a:spcAft>
                <a:spcPts val="600"/>
              </a:spcAft>
              <a:buNone/>
            </a:pPr>
            <a:r>
              <a:rPr lang="ar-KW" sz="2800" b="1" u="sng" dirty="0">
                <a:solidFill>
                  <a:srgbClr val="023C5B"/>
                </a:solidFill>
                <a:latin typeface="Calibri" pitchFamily="34" charset="0"/>
                <a:cs typeface="mohammad bold art 1" pitchFamily="2" charset="-78"/>
              </a:rPr>
              <a:t>على المستوى العالمي</a:t>
            </a:r>
          </a:p>
          <a:p>
            <a:pPr marL="742950" lvl="1" indent="-342900" algn="r" rtl="1" fontAlgn="base">
              <a:lnSpc>
                <a:spcPct val="150000"/>
              </a:lnSpc>
              <a:spcBef>
                <a:spcPct val="0"/>
              </a:spcBef>
              <a:spcAft>
                <a:spcPts val="600"/>
              </a:spcAft>
            </a:pPr>
            <a:r>
              <a:rPr lang="ar-KW" sz="2800" b="1" dirty="0">
                <a:solidFill>
                  <a:srgbClr val="023C5B"/>
                </a:solidFill>
                <a:latin typeface="Calibri" pitchFamily="34" charset="0"/>
                <a:cs typeface="mohammad bold art 1" pitchFamily="2" charset="-78"/>
              </a:rPr>
              <a:t>إنشاء العديد من المنظمات العالمية المهتمة بشأن موضوع مكافحة غسل الأموال وتمويل الإرهاب وأشهرها (مجموعة العمل المالي </a:t>
            </a:r>
            <a:r>
              <a:rPr lang="en-US" sz="2800" b="1" dirty="0">
                <a:solidFill>
                  <a:srgbClr val="023C5B"/>
                </a:solidFill>
                <a:latin typeface="Calibri" pitchFamily="34" charset="0"/>
                <a:cs typeface="mohammad bold art 1" pitchFamily="2" charset="-78"/>
              </a:rPr>
              <a:t>FATF).</a:t>
            </a:r>
          </a:p>
          <a:p>
            <a:pPr marL="742950" lvl="1" indent="-342900" algn="r" rtl="1" fontAlgn="base">
              <a:lnSpc>
                <a:spcPct val="150000"/>
              </a:lnSpc>
              <a:spcBef>
                <a:spcPct val="0"/>
              </a:spcBef>
              <a:spcAft>
                <a:spcPts val="600"/>
              </a:spcAft>
            </a:pPr>
            <a:endParaRPr lang="en-US" sz="2800" b="1" u="sng" dirty="0">
              <a:solidFill>
                <a:srgbClr val="023C5B"/>
              </a:solidFill>
              <a:latin typeface="Calibri" pitchFamily="34" charset="0"/>
              <a:cs typeface="mohammad bold art 1" pitchFamily="2" charset="-78"/>
            </a:endParaRPr>
          </a:p>
          <a:p>
            <a:pPr marL="742950" lvl="1" indent="-342900" algn="r" rtl="1" fontAlgn="base">
              <a:lnSpc>
                <a:spcPct val="150000"/>
              </a:lnSpc>
              <a:spcBef>
                <a:spcPct val="0"/>
              </a:spcBef>
              <a:spcAft>
                <a:spcPts val="600"/>
              </a:spcAft>
            </a:pPr>
            <a:endParaRPr lang="en-US" sz="2800" b="1" u="sng" dirty="0">
              <a:solidFill>
                <a:srgbClr val="023C5B"/>
              </a:solidFill>
              <a:latin typeface="Calibri" pitchFamily="34" charset="0"/>
              <a:cs typeface="mohammad bold art 1" pitchFamily="2" charset="-78"/>
            </a:endParaRPr>
          </a:p>
          <a:p>
            <a:pPr marL="742950" lvl="1" indent="-342900" algn="r" rtl="1" fontAlgn="base">
              <a:lnSpc>
                <a:spcPct val="150000"/>
              </a:lnSpc>
              <a:spcBef>
                <a:spcPct val="0"/>
              </a:spcBef>
              <a:spcAft>
                <a:spcPts val="600"/>
              </a:spcAft>
            </a:pPr>
            <a:endParaRPr lang="en-US" sz="2800" b="1" u="sng" dirty="0">
              <a:solidFill>
                <a:srgbClr val="023C5B"/>
              </a:solidFill>
              <a:latin typeface="Calibri" pitchFamily="34" charset="0"/>
              <a:cs typeface="mohammad bold art 1" pitchFamily="2" charset="-78"/>
            </a:endParaRPr>
          </a:p>
          <a:p>
            <a:pPr marL="742950" lvl="1" indent="-342900" algn="r" rtl="1" fontAlgn="base">
              <a:lnSpc>
                <a:spcPct val="150000"/>
              </a:lnSpc>
              <a:spcBef>
                <a:spcPct val="0"/>
              </a:spcBef>
              <a:spcAft>
                <a:spcPts val="600"/>
              </a:spcAft>
            </a:pPr>
            <a:endParaRPr lang="en-US" sz="2800" b="1" u="sng" dirty="0">
              <a:solidFill>
                <a:srgbClr val="023C5B"/>
              </a:solidFill>
              <a:latin typeface="Calibri" pitchFamily="34" charset="0"/>
              <a:cs typeface="mohammad bold art 1" pitchFamily="2" charset="-78"/>
            </a:endParaRPr>
          </a:p>
          <a:p>
            <a:pPr marL="742950" lvl="1" indent="-342900" algn="r" rtl="1" fontAlgn="base">
              <a:lnSpc>
                <a:spcPct val="150000"/>
              </a:lnSpc>
              <a:spcBef>
                <a:spcPct val="0"/>
              </a:spcBef>
              <a:spcAft>
                <a:spcPts val="600"/>
              </a:spcAft>
            </a:pPr>
            <a:endParaRPr lang="en-US" sz="2800" b="1" u="sng" dirty="0">
              <a:solidFill>
                <a:srgbClr val="023C5B"/>
              </a:solidFill>
              <a:latin typeface="Calibri" pitchFamily="34" charset="0"/>
              <a:cs typeface="mohammad bold art 1" pitchFamily="2" charset="-78"/>
            </a:endParaRPr>
          </a:p>
          <a:p>
            <a:pPr marL="742950" lvl="1" indent="-342900" algn="r" rtl="1" fontAlgn="base">
              <a:lnSpc>
                <a:spcPct val="150000"/>
              </a:lnSpc>
              <a:spcBef>
                <a:spcPct val="0"/>
              </a:spcBef>
              <a:spcAft>
                <a:spcPts val="600"/>
              </a:spcAft>
            </a:pPr>
            <a:endParaRPr lang="en-US" sz="2800" b="1" u="sng" dirty="0">
              <a:solidFill>
                <a:srgbClr val="023C5B"/>
              </a:solidFill>
              <a:latin typeface="Calibri" pitchFamily="34" charset="0"/>
              <a:cs typeface="mohammad bold art 1" pitchFamily="2" charset="-78"/>
            </a:endParaRPr>
          </a:p>
        </p:txBody>
      </p:sp>
      <p:sp>
        <p:nvSpPr>
          <p:cNvPr id="6" name="Title 1">
            <a:extLst>
              <a:ext uri="{FF2B5EF4-FFF2-40B4-BE49-F238E27FC236}">
                <a16:creationId xmlns:a16="http://schemas.microsoft.com/office/drawing/2014/main" id="{109D75F7-5476-461B-989D-B1A2601983AB}"/>
              </a:ext>
            </a:extLst>
          </p:cNvPr>
          <p:cNvSpPr txBox="1">
            <a:spLocks/>
          </p:cNvSpPr>
          <p:nvPr/>
        </p:nvSpPr>
        <p:spPr>
          <a:xfrm>
            <a:off x="838200" y="92682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r>
              <a:rPr lang="ar-KW" sz="3600" b="1">
                <a:solidFill>
                  <a:srgbClr val="B39019"/>
                </a:solidFill>
                <a:cs typeface="mohammad bold art 1" pitchFamily="2" charset="-78"/>
              </a:rPr>
              <a:t>مكافحة غسل الأموال وتمويل الإرهاب</a:t>
            </a:r>
            <a:endParaRPr lang="en-US" sz="3600" dirty="0">
              <a:solidFill>
                <a:srgbClr val="B39019"/>
              </a:solidFill>
            </a:endParaRPr>
          </a:p>
        </p:txBody>
      </p:sp>
    </p:spTree>
    <p:extLst>
      <p:ext uri="{BB962C8B-B14F-4D97-AF65-F5344CB8AC3E}">
        <p14:creationId xmlns:p14="http://schemas.microsoft.com/office/powerpoint/2010/main" val="3247617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389-A763-B320-FCCE-19263ACED0AE}"/>
              </a:ext>
            </a:extLst>
          </p:cNvPr>
          <p:cNvSpPr>
            <a:spLocks noGrp="1"/>
          </p:cNvSpPr>
          <p:nvPr>
            <p:ph type="title"/>
          </p:nvPr>
        </p:nvSpPr>
        <p:spPr/>
        <p:txBody>
          <a:bodyPr>
            <a:normAutofit/>
          </a:bodyPr>
          <a:lstStyle/>
          <a:p>
            <a:pPr algn="ctr" rtl="1"/>
            <a:r>
              <a:rPr lang="ar-KW" sz="3600" b="1" dirty="0">
                <a:solidFill>
                  <a:srgbClr val="B39019"/>
                </a:solidFill>
                <a:cs typeface="mohammad bold art 1" pitchFamily="2" charset="-78"/>
              </a:rPr>
              <a:t>مجموعة العمل المالي (</a:t>
            </a:r>
            <a:r>
              <a:rPr lang="en-US" sz="3600" b="1" dirty="0">
                <a:solidFill>
                  <a:srgbClr val="B39019"/>
                </a:solidFill>
                <a:cs typeface="mohammad bold art 1" pitchFamily="2" charset="-78"/>
              </a:rPr>
              <a:t>FATF</a:t>
            </a:r>
            <a:r>
              <a:rPr lang="ar-KW" sz="3600" b="1" dirty="0">
                <a:solidFill>
                  <a:srgbClr val="B39019"/>
                </a:solidFill>
                <a:cs typeface="mohammad bold art 1" pitchFamily="2" charset="-78"/>
              </a:rPr>
              <a:t>)</a:t>
            </a:r>
            <a:endParaRPr lang="en-US" sz="3600" dirty="0">
              <a:solidFill>
                <a:srgbClr val="B39019"/>
              </a:solidFill>
              <a:cs typeface="mohammad bold art 1" pitchFamily="2" charset="-78"/>
            </a:endParaRPr>
          </a:p>
        </p:txBody>
      </p:sp>
      <p:sp>
        <p:nvSpPr>
          <p:cNvPr id="3" name="Content Placeholder 2">
            <a:extLst>
              <a:ext uri="{FF2B5EF4-FFF2-40B4-BE49-F238E27FC236}">
                <a16:creationId xmlns:a16="http://schemas.microsoft.com/office/drawing/2014/main" id="{7707F820-7613-BB8C-B207-70E9CC6DDC7A}"/>
              </a:ext>
            </a:extLst>
          </p:cNvPr>
          <p:cNvSpPr>
            <a:spLocks noGrp="1"/>
          </p:cNvSpPr>
          <p:nvPr>
            <p:ph idx="1"/>
          </p:nvPr>
        </p:nvSpPr>
        <p:spPr/>
        <p:txBody>
          <a:bodyPr>
            <a:normAutofit/>
          </a:bodyPr>
          <a:lstStyle/>
          <a:p>
            <a:pPr marL="400050" lvl="1" indent="0" algn="r" rtl="1" fontAlgn="base">
              <a:spcBef>
                <a:spcPct val="0"/>
              </a:spcBef>
              <a:spcAft>
                <a:spcPts val="600"/>
              </a:spcAft>
              <a:buNone/>
            </a:pPr>
            <a:r>
              <a:rPr lang="ar-KW" b="1" u="sng" dirty="0">
                <a:solidFill>
                  <a:schemeClr val="tx2"/>
                </a:solidFill>
                <a:latin typeface="Calibri" pitchFamily="34" charset="0"/>
                <a:cs typeface="mohammad bold art 1" pitchFamily="2" charset="-78"/>
              </a:rPr>
              <a:t>تعريف</a:t>
            </a:r>
          </a:p>
          <a:p>
            <a:pPr marL="342900" lvl="1" indent="-342900" algn="just" rtl="1" fontAlgn="base">
              <a:lnSpc>
                <a:spcPct val="150000"/>
              </a:lnSpc>
              <a:spcBef>
                <a:spcPct val="0"/>
              </a:spcBef>
              <a:spcAft>
                <a:spcPts val="600"/>
              </a:spcAft>
              <a:buFont typeface="Wingdings" panose="05000000000000000000" pitchFamily="2" charset="2"/>
              <a:buChar char="§"/>
            </a:pPr>
            <a:r>
              <a:rPr lang="ar-KW" sz="2800" dirty="0">
                <a:solidFill>
                  <a:schemeClr val="tx2"/>
                </a:solidFill>
                <a:latin typeface="Calibri" pitchFamily="34" charset="0"/>
                <a:cs typeface="mohammad bold art 1" pitchFamily="2" charset="-78"/>
              </a:rPr>
              <a:t>منظمة دولية تعمل على وضع معايير وتوصيات محددة تهدف إلى مكافحة جريمتي غسل الأموال وتمويل الإرهاب سواءً على المستوى المحلي أو الدولي.</a:t>
            </a:r>
          </a:p>
          <a:p>
            <a:pPr marL="342900" lvl="1" indent="-342900" algn="just" rtl="1" fontAlgn="base">
              <a:lnSpc>
                <a:spcPct val="150000"/>
              </a:lnSpc>
              <a:spcBef>
                <a:spcPct val="0"/>
              </a:spcBef>
              <a:spcAft>
                <a:spcPts val="600"/>
              </a:spcAft>
              <a:buFont typeface="Wingdings" panose="05000000000000000000" pitchFamily="2" charset="2"/>
              <a:buChar char="§"/>
            </a:pPr>
            <a:r>
              <a:rPr lang="ar-KW" sz="2800" dirty="0">
                <a:solidFill>
                  <a:schemeClr val="tx2"/>
                </a:solidFill>
                <a:latin typeface="Calibri" pitchFamily="34" charset="0"/>
                <a:cs typeface="mohammad bold art 1" pitchFamily="2" charset="-78"/>
              </a:rPr>
              <a:t>أصدرت مجموعة العمل المالي مجموعة من المعايير والتوصيات عرفت بـ "</a:t>
            </a:r>
            <a:r>
              <a:rPr lang="ar-KW" sz="2800" u="sng" dirty="0">
                <a:solidFill>
                  <a:schemeClr val="tx2"/>
                </a:solidFill>
                <a:latin typeface="Calibri" pitchFamily="34" charset="0"/>
                <a:cs typeface="mohammad bold art 1" pitchFamily="2" charset="-78"/>
              </a:rPr>
              <a:t>توصيات </a:t>
            </a:r>
            <a:r>
              <a:rPr lang="ar-KW" sz="2800" u="sng" dirty="0" err="1">
                <a:solidFill>
                  <a:schemeClr val="tx2"/>
                </a:solidFill>
                <a:latin typeface="Calibri" pitchFamily="34" charset="0"/>
                <a:cs typeface="mohammad bold art 1" pitchFamily="2" charset="-78"/>
              </a:rPr>
              <a:t>الفاتف</a:t>
            </a:r>
            <a:r>
              <a:rPr lang="ar-KW" sz="2800" dirty="0">
                <a:solidFill>
                  <a:schemeClr val="tx2"/>
                </a:solidFill>
                <a:latin typeface="Calibri" pitchFamily="34" charset="0"/>
                <a:cs typeface="mohammad bold art 1" pitchFamily="2" charset="-78"/>
              </a:rPr>
              <a:t>". </a:t>
            </a:r>
          </a:p>
          <a:p>
            <a:pPr marL="0" lvl="1" indent="0" algn="just" rtl="1" fontAlgn="base">
              <a:lnSpc>
                <a:spcPct val="150000"/>
              </a:lnSpc>
              <a:spcBef>
                <a:spcPct val="0"/>
              </a:spcBef>
              <a:spcAft>
                <a:spcPts val="600"/>
              </a:spcAft>
              <a:buNone/>
            </a:pPr>
            <a:endParaRPr lang="en-US" sz="2800" dirty="0">
              <a:solidFill>
                <a:schemeClr val="tx2"/>
              </a:solidFill>
              <a:latin typeface="Calibri" pitchFamily="34" charset="0"/>
              <a:cs typeface="mohammad bold art 1" pitchFamily="2" charset="-78"/>
            </a:endParaRPr>
          </a:p>
          <a:p>
            <a:pPr algn="just" rtl="1" fontAlgn="base">
              <a:lnSpc>
                <a:spcPct val="160000"/>
              </a:lnSpc>
              <a:spcBef>
                <a:spcPct val="0"/>
              </a:spcBef>
              <a:spcAft>
                <a:spcPts val="600"/>
              </a:spcAft>
              <a:buFont typeface="Wingdings" panose="05000000000000000000" pitchFamily="2" charset="2"/>
              <a:buChar char="§"/>
            </a:pPr>
            <a:endParaRPr lang="ar-KW" sz="2400" dirty="0">
              <a:solidFill>
                <a:schemeClr val="tx2"/>
              </a:solidFill>
              <a:latin typeface="Calibri" pitchFamily="34" charset="0"/>
              <a:cs typeface="mohammad bold art 1" pitchFamily="2" charset="-78"/>
            </a:endParaRPr>
          </a:p>
          <a:p>
            <a:pPr marL="0" lvl="0" indent="0" algn="just" rtl="1" fontAlgn="base">
              <a:lnSpc>
                <a:spcPct val="160000"/>
              </a:lnSpc>
              <a:spcBef>
                <a:spcPct val="0"/>
              </a:spcBef>
              <a:spcAft>
                <a:spcPts val="600"/>
              </a:spcAft>
              <a:buNone/>
            </a:pPr>
            <a:endParaRPr lang="ar-KW" sz="2400" dirty="0">
              <a:solidFill>
                <a:schemeClr val="tx2"/>
              </a:solidFill>
              <a:latin typeface="Calibri" pitchFamily="34" charset="0"/>
              <a:cs typeface="mohammad bold art 1" pitchFamily="2" charset="-78"/>
            </a:endParaRPr>
          </a:p>
          <a:p>
            <a:pPr marL="0" lvl="0" indent="0" algn="just" rtl="1" fontAlgn="base">
              <a:lnSpc>
                <a:spcPct val="150000"/>
              </a:lnSpc>
              <a:spcBef>
                <a:spcPct val="0"/>
              </a:spcBef>
              <a:spcAft>
                <a:spcPts val="600"/>
              </a:spcAft>
              <a:buNone/>
            </a:pPr>
            <a:endParaRPr lang="ar-KW" sz="2400" dirty="0">
              <a:solidFill>
                <a:schemeClr val="tx2"/>
              </a:solidFill>
              <a:latin typeface="Calibri" pitchFamily="34" charset="0"/>
              <a:cs typeface="mohammad bold art 1" pitchFamily="2" charset="-78"/>
            </a:endParaRPr>
          </a:p>
          <a:p>
            <a:pPr algn="just" rtl="1" fontAlgn="base">
              <a:lnSpc>
                <a:spcPct val="150000"/>
              </a:lnSpc>
              <a:spcBef>
                <a:spcPct val="0"/>
              </a:spcBef>
              <a:spcAft>
                <a:spcPts val="600"/>
              </a:spcAft>
              <a:buFont typeface="Wingdings" panose="05000000000000000000" pitchFamily="2" charset="2"/>
              <a:buChar char="§"/>
            </a:pPr>
            <a:endParaRPr lang="ar-KW" sz="2400" dirty="0">
              <a:solidFill>
                <a:schemeClr val="tx2"/>
              </a:solidFill>
              <a:latin typeface="Calibri" pitchFamily="34" charset="0"/>
              <a:cs typeface="mohammad bold art 1" pitchFamily="2" charset="-78"/>
            </a:endParaRPr>
          </a:p>
          <a:p>
            <a:pPr marL="0" lvl="0" indent="0" algn="just" rtl="1" fontAlgn="base">
              <a:lnSpc>
                <a:spcPct val="150000"/>
              </a:lnSpc>
              <a:spcBef>
                <a:spcPct val="0"/>
              </a:spcBef>
              <a:spcAft>
                <a:spcPts val="600"/>
              </a:spcAft>
              <a:buNone/>
            </a:pPr>
            <a:endParaRPr lang="ar-KW" sz="2400" dirty="0">
              <a:solidFill>
                <a:schemeClr val="tx2"/>
              </a:solidFill>
              <a:latin typeface="Calibri" pitchFamily="34" charset="0"/>
              <a:cs typeface="mohammad bold art 1" pitchFamily="2" charset="-78"/>
            </a:endParaRPr>
          </a:p>
          <a:p>
            <a:endParaRPr lang="en-US" sz="3200" dirty="0"/>
          </a:p>
        </p:txBody>
      </p:sp>
    </p:spTree>
    <p:extLst>
      <p:ext uri="{BB962C8B-B14F-4D97-AF65-F5344CB8AC3E}">
        <p14:creationId xmlns:p14="http://schemas.microsoft.com/office/powerpoint/2010/main" val="35559976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82D6164-D5A3-3487-567F-741040F708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F6EE6F-4E50-9F18-17F4-74D2D087192E}"/>
              </a:ext>
            </a:extLst>
          </p:cNvPr>
          <p:cNvSpPr>
            <a:spLocks noGrp="1"/>
          </p:cNvSpPr>
          <p:nvPr>
            <p:ph type="title"/>
          </p:nvPr>
        </p:nvSpPr>
        <p:spPr>
          <a:xfrm>
            <a:off x="803366" y="891817"/>
            <a:ext cx="10515600" cy="1325563"/>
          </a:xfrm>
        </p:spPr>
        <p:txBody>
          <a:bodyPr>
            <a:normAutofit/>
          </a:bodyPr>
          <a:lstStyle/>
          <a:p>
            <a:pPr algn="ctr" rtl="1"/>
            <a:r>
              <a:rPr lang="ar-KW" sz="3600" b="1" dirty="0">
                <a:solidFill>
                  <a:srgbClr val="B39019"/>
                </a:solidFill>
                <a:cs typeface="mohammad bold art 1" pitchFamily="2" charset="-78"/>
              </a:rPr>
              <a:t>مجموعة العمل المالي (</a:t>
            </a:r>
            <a:r>
              <a:rPr lang="en-US" sz="3600" b="1" dirty="0">
                <a:solidFill>
                  <a:srgbClr val="B39019"/>
                </a:solidFill>
                <a:cs typeface="mohammad bold art 1" pitchFamily="2" charset="-78"/>
              </a:rPr>
              <a:t>FATF</a:t>
            </a:r>
            <a:r>
              <a:rPr lang="ar-KW" sz="3600" b="1" dirty="0">
                <a:solidFill>
                  <a:srgbClr val="B39019"/>
                </a:solidFill>
                <a:cs typeface="mohammad bold art 1" pitchFamily="2" charset="-78"/>
              </a:rPr>
              <a:t>)</a:t>
            </a:r>
            <a:endParaRPr lang="en-US" sz="3600" dirty="0">
              <a:solidFill>
                <a:srgbClr val="B39019"/>
              </a:solidFill>
              <a:cs typeface="mohammad bold art 1" pitchFamily="2" charset="-78"/>
            </a:endParaRPr>
          </a:p>
        </p:txBody>
      </p:sp>
      <p:sp>
        <p:nvSpPr>
          <p:cNvPr id="3" name="Content Placeholder 2">
            <a:extLst>
              <a:ext uri="{FF2B5EF4-FFF2-40B4-BE49-F238E27FC236}">
                <a16:creationId xmlns:a16="http://schemas.microsoft.com/office/drawing/2014/main" id="{81BE18BC-9323-5D7D-D4F9-932444C51D93}"/>
              </a:ext>
            </a:extLst>
          </p:cNvPr>
          <p:cNvSpPr>
            <a:spLocks noGrp="1"/>
          </p:cNvSpPr>
          <p:nvPr>
            <p:ph idx="1"/>
          </p:nvPr>
        </p:nvSpPr>
        <p:spPr>
          <a:xfrm>
            <a:off x="968828" y="2217380"/>
            <a:ext cx="10515600" cy="4351338"/>
          </a:xfrm>
        </p:spPr>
        <p:txBody>
          <a:bodyPr>
            <a:normAutofit fontScale="92500" lnSpcReduction="10000"/>
          </a:bodyPr>
          <a:lstStyle/>
          <a:p>
            <a:pPr marL="342900" lvl="1" indent="-342900" algn="just" rtl="1" fontAlgn="base">
              <a:lnSpc>
                <a:spcPct val="150000"/>
              </a:lnSpc>
              <a:spcBef>
                <a:spcPct val="0"/>
              </a:spcBef>
              <a:spcAft>
                <a:spcPts val="600"/>
              </a:spcAft>
              <a:buFont typeface="Wingdings" panose="05000000000000000000" pitchFamily="2" charset="2"/>
              <a:buChar char="§"/>
            </a:pPr>
            <a:r>
              <a:rPr lang="ar-KW" sz="2800" dirty="0">
                <a:solidFill>
                  <a:srgbClr val="023C5B"/>
                </a:solidFill>
                <a:latin typeface="+mj-lt"/>
                <a:cs typeface="mohammad bold art 1" pitchFamily="2" charset="-78"/>
              </a:rPr>
              <a:t>أنشئت</a:t>
            </a:r>
            <a:r>
              <a:rPr lang="en-US" sz="2800" dirty="0">
                <a:solidFill>
                  <a:srgbClr val="023C5B"/>
                </a:solidFill>
                <a:latin typeface="+mj-lt"/>
                <a:cs typeface="mohammad bold art 1" pitchFamily="2" charset="-78"/>
              </a:rPr>
              <a:t> </a:t>
            </a:r>
            <a:r>
              <a:rPr lang="ar-KW" sz="2800" u="sng" dirty="0">
                <a:solidFill>
                  <a:srgbClr val="023C5B"/>
                </a:solidFill>
                <a:latin typeface="+mj-lt"/>
                <a:cs typeface="mohammad bold art 1" pitchFamily="2" charset="-78"/>
              </a:rPr>
              <a:t>في عام </a:t>
            </a:r>
            <a:r>
              <a:rPr lang="en-US" sz="2800" u="sng" dirty="0">
                <a:solidFill>
                  <a:srgbClr val="023C5B"/>
                </a:solidFill>
                <a:latin typeface="+mj-lt"/>
                <a:cs typeface="mohammad bold art 1" pitchFamily="2" charset="-78"/>
              </a:rPr>
              <a:t>1989</a:t>
            </a:r>
            <a:r>
              <a:rPr lang="ar-KW" sz="2800" dirty="0">
                <a:solidFill>
                  <a:srgbClr val="023C5B"/>
                </a:solidFill>
                <a:latin typeface="+mj-lt"/>
                <a:cs typeface="mohammad bold art 1" pitchFamily="2" charset="-78"/>
              </a:rPr>
              <a:t> أثناء قمة الدول السبع الصناعية الكبرى في باريس، فأصبحت هذه الدول الصناعية السبع مؤسسين لهذه المجموعة، وانضم لها ثمان دول أخرى ليصبح العدد </a:t>
            </a:r>
            <a:r>
              <a:rPr lang="en-US" sz="2800" dirty="0">
                <a:solidFill>
                  <a:srgbClr val="023C5B"/>
                </a:solidFill>
                <a:latin typeface="+mj-lt"/>
                <a:cs typeface="mohammad bold art 1" pitchFamily="2" charset="-78"/>
              </a:rPr>
              <a:t>15</a:t>
            </a:r>
            <a:r>
              <a:rPr lang="ar-KW" sz="2800" dirty="0">
                <a:solidFill>
                  <a:srgbClr val="023C5B"/>
                </a:solidFill>
                <a:latin typeface="+mj-lt"/>
                <a:cs typeface="mohammad bold art 1" pitchFamily="2" charset="-78"/>
              </a:rPr>
              <a:t> دولة، بعدها انضم عدد كبير من دول العالم لهذه المجموعة كأعضاء </a:t>
            </a:r>
            <a:r>
              <a:rPr lang="en-US" sz="2800" dirty="0">
                <a:solidFill>
                  <a:srgbClr val="023C5B"/>
                </a:solidFill>
                <a:latin typeface="+mj-lt"/>
                <a:cs typeface="mohammad bold art 1" pitchFamily="2" charset="-78"/>
              </a:rPr>
              <a:t>18</a:t>
            </a:r>
            <a:r>
              <a:rPr lang="ar-KW" sz="2800" dirty="0">
                <a:solidFill>
                  <a:srgbClr val="023C5B"/>
                </a:solidFill>
                <a:latin typeface="+mj-lt"/>
                <a:cs typeface="mohammad bold art 1" pitchFamily="2" charset="-78"/>
              </a:rPr>
              <a:t> دولة ومنظمتان دوليتان وهم مجلس التعاون الخليجي والاتحاد الأوروبي، كذلك مجموعة العمل المالي لمنظمة الشرق الأوسط وشمال أفريقيا (</a:t>
            </a:r>
            <a:r>
              <a:rPr lang="ar-KW" sz="2800" dirty="0" err="1">
                <a:solidFill>
                  <a:srgbClr val="023C5B"/>
                </a:solidFill>
                <a:latin typeface="+mj-lt"/>
                <a:cs typeface="mohammad bold art 1" pitchFamily="2" charset="-78"/>
              </a:rPr>
              <a:t>مينافاتف</a:t>
            </a:r>
            <a:r>
              <a:rPr lang="ar-KW" sz="2800" dirty="0">
                <a:solidFill>
                  <a:srgbClr val="023C5B"/>
                </a:solidFill>
                <a:latin typeface="+mj-lt"/>
                <a:cs typeface="mohammad bold art 1" pitchFamily="2" charset="-78"/>
              </a:rPr>
              <a:t>).</a:t>
            </a:r>
            <a:endParaRPr lang="en-US" sz="2800" dirty="0">
              <a:solidFill>
                <a:srgbClr val="023C5B"/>
              </a:solidFill>
              <a:latin typeface="+mj-lt"/>
              <a:cs typeface="mohammad bold art 1" pitchFamily="2" charset="-78"/>
            </a:endParaRPr>
          </a:p>
          <a:p>
            <a:pPr marL="342900" lvl="1" indent="-342900" algn="just" rtl="1" fontAlgn="base">
              <a:lnSpc>
                <a:spcPct val="150000"/>
              </a:lnSpc>
              <a:spcBef>
                <a:spcPct val="0"/>
              </a:spcBef>
              <a:spcAft>
                <a:spcPts val="600"/>
              </a:spcAft>
              <a:buFont typeface="Wingdings" panose="05000000000000000000" pitchFamily="2" charset="2"/>
              <a:buChar char="§"/>
            </a:pPr>
            <a:r>
              <a:rPr lang="ar-KW" sz="2800" dirty="0">
                <a:solidFill>
                  <a:srgbClr val="023C5B"/>
                </a:solidFill>
                <a:latin typeface="+mj-lt"/>
                <a:cs typeface="mohammad bold art 1" pitchFamily="2" charset="-78"/>
              </a:rPr>
              <a:t>زيارات مجموعة العمل المالي (</a:t>
            </a:r>
            <a:r>
              <a:rPr lang="en-US" sz="2800" dirty="0">
                <a:solidFill>
                  <a:srgbClr val="023C5B"/>
                </a:solidFill>
                <a:latin typeface="+mj-lt"/>
                <a:cs typeface="mohammad bold art 1" pitchFamily="2" charset="-78"/>
              </a:rPr>
              <a:t>FATF</a:t>
            </a:r>
            <a:r>
              <a:rPr lang="ar-KW" sz="2800" dirty="0">
                <a:solidFill>
                  <a:srgbClr val="023C5B"/>
                </a:solidFill>
                <a:latin typeface="+mj-lt"/>
                <a:cs typeface="mohammad bold art 1" pitchFamily="2" charset="-78"/>
              </a:rPr>
              <a:t>) إلى دولة الكويت.</a:t>
            </a:r>
            <a:endParaRPr lang="en-US" sz="2800" dirty="0">
              <a:solidFill>
                <a:srgbClr val="023C5B"/>
              </a:solidFill>
              <a:latin typeface="+mj-lt"/>
              <a:cs typeface="mohammad bold art 1" pitchFamily="2" charset="-78"/>
            </a:endParaRPr>
          </a:p>
          <a:p>
            <a:pPr marL="0" lvl="1" indent="0" algn="just" rtl="1" fontAlgn="base">
              <a:lnSpc>
                <a:spcPct val="150000"/>
              </a:lnSpc>
              <a:spcBef>
                <a:spcPct val="0"/>
              </a:spcBef>
              <a:spcAft>
                <a:spcPts val="600"/>
              </a:spcAft>
              <a:buNone/>
            </a:pPr>
            <a:endParaRPr lang="en-US" sz="3200" dirty="0">
              <a:solidFill>
                <a:srgbClr val="023C5B"/>
              </a:solidFill>
              <a:latin typeface="Calibri" pitchFamily="34" charset="0"/>
              <a:cs typeface="mohammad bold art 1" pitchFamily="2" charset="-78"/>
            </a:endParaRPr>
          </a:p>
          <a:p>
            <a:pPr algn="just" rtl="1" fontAlgn="base">
              <a:lnSpc>
                <a:spcPct val="150000"/>
              </a:lnSpc>
              <a:spcBef>
                <a:spcPct val="0"/>
              </a:spcBef>
              <a:spcAft>
                <a:spcPts val="600"/>
              </a:spcAft>
              <a:buFont typeface="Wingdings" panose="05000000000000000000" pitchFamily="2" charset="2"/>
              <a:buChar char="§"/>
            </a:pPr>
            <a:endParaRPr lang="ar-KW" dirty="0">
              <a:solidFill>
                <a:srgbClr val="023C5B"/>
              </a:solidFill>
              <a:latin typeface="Calibri" pitchFamily="34" charset="0"/>
              <a:cs typeface="mohammad bold art 1" pitchFamily="2" charset="-78"/>
            </a:endParaRPr>
          </a:p>
          <a:p>
            <a:pPr marL="0" lvl="0" indent="0" algn="just" rtl="1" fontAlgn="base">
              <a:lnSpc>
                <a:spcPct val="150000"/>
              </a:lnSpc>
              <a:spcBef>
                <a:spcPct val="0"/>
              </a:spcBef>
              <a:spcAft>
                <a:spcPts val="600"/>
              </a:spcAft>
              <a:buNone/>
            </a:pPr>
            <a:endParaRPr lang="ar-KW" dirty="0">
              <a:solidFill>
                <a:srgbClr val="023C5B"/>
              </a:solidFill>
              <a:latin typeface="Calibri" pitchFamily="34" charset="0"/>
              <a:cs typeface="mohammad bold art 1" pitchFamily="2" charset="-78"/>
            </a:endParaRPr>
          </a:p>
          <a:p>
            <a:pPr marL="0" lvl="0" indent="0" algn="just" rtl="1" fontAlgn="base">
              <a:lnSpc>
                <a:spcPct val="150000"/>
              </a:lnSpc>
              <a:spcBef>
                <a:spcPct val="0"/>
              </a:spcBef>
              <a:spcAft>
                <a:spcPts val="600"/>
              </a:spcAft>
              <a:buNone/>
            </a:pPr>
            <a:endParaRPr lang="ar-KW" dirty="0">
              <a:solidFill>
                <a:srgbClr val="023C5B"/>
              </a:solidFill>
              <a:latin typeface="Calibri" pitchFamily="34" charset="0"/>
              <a:cs typeface="mohammad bold art 1" pitchFamily="2" charset="-78"/>
            </a:endParaRPr>
          </a:p>
          <a:p>
            <a:pPr algn="just" rtl="1" fontAlgn="base">
              <a:lnSpc>
                <a:spcPct val="150000"/>
              </a:lnSpc>
              <a:spcBef>
                <a:spcPct val="0"/>
              </a:spcBef>
              <a:spcAft>
                <a:spcPts val="600"/>
              </a:spcAft>
              <a:buFont typeface="Wingdings" panose="05000000000000000000" pitchFamily="2" charset="2"/>
              <a:buChar char="§"/>
            </a:pPr>
            <a:endParaRPr lang="ar-KW" dirty="0">
              <a:solidFill>
                <a:srgbClr val="023C5B"/>
              </a:solidFill>
              <a:latin typeface="Calibri" pitchFamily="34" charset="0"/>
              <a:cs typeface="mohammad bold art 1" pitchFamily="2" charset="-78"/>
            </a:endParaRPr>
          </a:p>
          <a:p>
            <a:pPr marL="0" lvl="0" indent="0" algn="just" rtl="1" fontAlgn="base">
              <a:lnSpc>
                <a:spcPct val="150000"/>
              </a:lnSpc>
              <a:spcBef>
                <a:spcPct val="0"/>
              </a:spcBef>
              <a:spcAft>
                <a:spcPts val="600"/>
              </a:spcAft>
              <a:buNone/>
            </a:pPr>
            <a:endParaRPr lang="ar-KW" dirty="0">
              <a:solidFill>
                <a:srgbClr val="023C5B"/>
              </a:solidFill>
              <a:latin typeface="Calibri" pitchFamily="34" charset="0"/>
              <a:cs typeface="mohammad bold art 1" pitchFamily="2" charset="-78"/>
            </a:endParaRPr>
          </a:p>
        </p:txBody>
      </p:sp>
    </p:spTree>
    <p:extLst>
      <p:ext uri="{BB962C8B-B14F-4D97-AF65-F5344CB8AC3E}">
        <p14:creationId xmlns:p14="http://schemas.microsoft.com/office/powerpoint/2010/main" val="14279549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09423-527A-2F40-EF22-5D1239D592F8}"/>
              </a:ext>
            </a:extLst>
          </p:cNvPr>
          <p:cNvSpPr>
            <a:spLocks noGrp="1"/>
          </p:cNvSpPr>
          <p:nvPr>
            <p:ph type="title"/>
          </p:nvPr>
        </p:nvSpPr>
        <p:spPr>
          <a:xfrm>
            <a:off x="838200" y="926828"/>
            <a:ext cx="10515600" cy="1325563"/>
          </a:xfrm>
        </p:spPr>
        <p:txBody>
          <a:bodyPr>
            <a:normAutofit/>
          </a:bodyPr>
          <a:lstStyle/>
          <a:p>
            <a:pPr algn="ctr" rtl="1"/>
            <a:r>
              <a:rPr lang="ar-KW" sz="3600" b="1" dirty="0">
                <a:solidFill>
                  <a:srgbClr val="B39019"/>
                </a:solidFill>
                <a:cs typeface="mohammad bold art 1" pitchFamily="2" charset="-78"/>
              </a:rPr>
              <a:t>القانون رقم (</a:t>
            </a:r>
            <a:r>
              <a:rPr lang="en-US" sz="3600" b="1" dirty="0">
                <a:solidFill>
                  <a:srgbClr val="B39019"/>
                </a:solidFill>
                <a:cs typeface="mohammad bold art 1" pitchFamily="2" charset="-78"/>
              </a:rPr>
              <a:t>2013/106</a:t>
            </a:r>
            <a:r>
              <a:rPr lang="ar-KW" sz="3600" b="1" dirty="0">
                <a:solidFill>
                  <a:srgbClr val="B39019"/>
                </a:solidFill>
                <a:cs typeface="mohammad bold art 1" pitchFamily="2" charset="-78"/>
              </a:rPr>
              <a:t>)</a:t>
            </a:r>
            <a:endParaRPr lang="en-US" sz="3600" dirty="0">
              <a:solidFill>
                <a:srgbClr val="B39019"/>
              </a:solidFill>
            </a:endParaRPr>
          </a:p>
        </p:txBody>
      </p:sp>
      <p:sp>
        <p:nvSpPr>
          <p:cNvPr id="3" name="Content Placeholder 2">
            <a:extLst>
              <a:ext uri="{FF2B5EF4-FFF2-40B4-BE49-F238E27FC236}">
                <a16:creationId xmlns:a16="http://schemas.microsoft.com/office/drawing/2014/main" id="{F8BD1076-6BFD-CCAE-F68E-3A5DC2D648BA}"/>
              </a:ext>
            </a:extLst>
          </p:cNvPr>
          <p:cNvSpPr>
            <a:spLocks noGrp="1"/>
          </p:cNvSpPr>
          <p:nvPr>
            <p:ph idx="1"/>
          </p:nvPr>
        </p:nvSpPr>
        <p:spPr>
          <a:xfrm>
            <a:off x="685800" y="2429941"/>
            <a:ext cx="10515600" cy="4351338"/>
          </a:xfrm>
        </p:spPr>
        <p:txBody>
          <a:bodyPr>
            <a:normAutofit/>
          </a:bodyPr>
          <a:lstStyle/>
          <a:p>
            <a:pPr algn="ctr" rtl="1">
              <a:buNone/>
            </a:pPr>
            <a:r>
              <a:rPr lang="ar-KW" dirty="0">
                <a:solidFill>
                  <a:schemeClr val="tx2"/>
                </a:solidFill>
                <a:latin typeface="Calibri" pitchFamily="34" charset="0"/>
                <a:cs typeface="mohammad bold art 1" pitchFamily="2" charset="-78"/>
              </a:rPr>
              <a:t>بعض مواد القانون رقم </a:t>
            </a:r>
            <a:r>
              <a:rPr lang="en-US" dirty="0">
                <a:solidFill>
                  <a:schemeClr val="tx2"/>
                </a:solidFill>
                <a:latin typeface="Calibri" pitchFamily="34" charset="0"/>
                <a:cs typeface="mohammad bold art 1" pitchFamily="2" charset="-78"/>
              </a:rPr>
              <a:t>2013/106</a:t>
            </a:r>
            <a:r>
              <a:rPr lang="ar-KW" dirty="0">
                <a:solidFill>
                  <a:schemeClr val="tx2"/>
                </a:solidFill>
                <a:latin typeface="Calibri" pitchFamily="34" charset="0"/>
                <a:cs typeface="mohammad bold art 1" pitchFamily="2" charset="-78"/>
              </a:rPr>
              <a:t> </a:t>
            </a:r>
          </a:p>
          <a:p>
            <a:pPr algn="ctr" rtl="1">
              <a:buNone/>
            </a:pPr>
            <a:r>
              <a:rPr lang="ar-KW" dirty="0">
                <a:solidFill>
                  <a:schemeClr val="tx2"/>
                </a:solidFill>
                <a:latin typeface="Calibri" pitchFamily="34" charset="0"/>
                <a:cs typeface="mohammad bold art 1" pitchFamily="2" charset="-78"/>
              </a:rPr>
              <a:t>بشأن مكافحة </a:t>
            </a:r>
            <a:endParaRPr lang="en-US" dirty="0">
              <a:solidFill>
                <a:schemeClr val="tx2"/>
              </a:solidFill>
              <a:latin typeface="Calibri" pitchFamily="34" charset="0"/>
              <a:cs typeface="mohammad bold art 1" pitchFamily="2" charset="-78"/>
            </a:endParaRPr>
          </a:p>
          <a:p>
            <a:pPr algn="ctr" rtl="1">
              <a:buNone/>
            </a:pPr>
            <a:r>
              <a:rPr lang="ar-KW" dirty="0">
                <a:solidFill>
                  <a:schemeClr val="tx2"/>
                </a:solidFill>
                <a:latin typeface="Calibri" pitchFamily="34" charset="0"/>
                <a:cs typeface="mohammad bold art 1" pitchFamily="2" charset="-78"/>
              </a:rPr>
              <a:t>غسل الأموال وتمويل الإرهاب</a:t>
            </a:r>
          </a:p>
          <a:p>
            <a:pPr marL="0" lvl="1" indent="0" algn="just" rtl="1" fontAlgn="base">
              <a:lnSpc>
                <a:spcPct val="150000"/>
              </a:lnSpc>
              <a:spcBef>
                <a:spcPct val="0"/>
              </a:spcBef>
              <a:spcAft>
                <a:spcPts val="600"/>
              </a:spcAft>
              <a:buNone/>
            </a:pPr>
            <a:endParaRPr lang="en-US" sz="2800" dirty="0">
              <a:solidFill>
                <a:schemeClr val="tx2"/>
              </a:solidFill>
              <a:latin typeface="Calibri" pitchFamily="34" charset="0"/>
              <a:cs typeface="mohammad bold art 1" pitchFamily="2" charset="-78"/>
            </a:endParaRPr>
          </a:p>
          <a:p>
            <a:pPr algn="just" rtl="1" fontAlgn="base">
              <a:lnSpc>
                <a:spcPct val="160000"/>
              </a:lnSpc>
              <a:spcBef>
                <a:spcPct val="0"/>
              </a:spcBef>
              <a:spcAft>
                <a:spcPts val="600"/>
              </a:spcAft>
              <a:buFont typeface="Wingdings" panose="05000000000000000000" pitchFamily="2" charset="2"/>
              <a:buChar char="§"/>
            </a:pPr>
            <a:endParaRPr lang="ar-KW" dirty="0">
              <a:solidFill>
                <a:schemeClr val="tx2"/>
              </a:solidFill>
              <a:latin typeface="Calibri" pitchFamily="34" charset="0"/>
              <a:cs typeface="mohammad bold art 1" pitchFamily="2" charset="-78"/>
            </a:endParaRPr>
          </a:p>
          <a:p>
            <a:pPr marL="0" lvl="0" indent="0" algn="just" rtl="1" fontAlgn="base">
              <a:lnSpc>
                <a:spcPct val="160000"/>
              </a:lnSpc>
              <a:spcBef>
                <a:spcPct val="0"/>
              </a:spcBef>
              <a:spcAft>
                <a:spcPts val="600"/>
              </a:spcAft>
              <a:buNone/>
            </a:pPr>
            <a:endParaRPr lang="ar-KW" dirty="0">
              <a:solidFill>
                <a:schemeClr val="tx2"/>
              </a:solidFill>
              <a:latin typeface="Calibri" pitchFamily="34" charset="0"/>
              <a:cs typeface="mohammad bold art 1" pitchFamily="2" charset="-78"/>
            </a:endParaRPr>
          </a:p>
          <a:p>
            <a:pPr marL="0" lvl="0" indent="0" algn="just" rtl="1" fontAlgn="base">
              <a:lnSpc>
                <a:spcPct val="150000"/>
              </a:lnSpc>
              <a:spcBef>
                <a:spcPct val="0"/>
              </a:spcBef>
              <a:spcAft>
                <a:spcPts val="600"/>
              </a:spcAft>
              <a:buNone/>
            </a:pPr>
            <a:endParaRPr lang="ar-KW" dirty="0">
              <a:solidFill>
                <a:schemeClr val="tx2"/>
              </a:solidFill>
              <a:latin typeface="Calibri" pitchFamily="34" charset="0"/>
              <a:cs typeface="mohammad bold art 1" pitchFamily="2" charset="-78"/>
            </a:endParaRPr>
          </a:p>
          <a:p>
            <a:pPr algn="just" rtl="1" fontAlgn="base">
              <a:lnSpc>
                <a:spcPct val="150000"/>
              </a:lnSpc>
              <a:spcBef>
                <a:spcPct val="0"/>
              </a:spcBef>
              <a:spcAft>
                <a:spcPts val="600"/>
              </a:spcAft>
              <a:buFont typeface="Wingdings" panose="05000000000000000000" pitchFamily="2" charset="2"/>
              <a:buChar char="§"/>
            </a:pPr>
            <a:endParaRPr lang="ar-KW" dirty="0">
              <a:solidFill>
                <a:schemeClr val="tx2"/>
              </a:solidFill>
              <a:latin typeface="Calibri" pitchFamily="34" charset="0"/>
              <a:cs typeface="mohammad bold art 1" pitchFamily="2" charset="-78"/>
            </a:endParaRPr>
          </a:p>
          <a:p>
            <a:pPr marL="0" lvl="0" indent="0" algn="just" rtl="1" fontAlgn="base">
              <a:lnSpc>
                <a:spcPct val="150000"/>
              </a:lnSpc>
              <a:spcBef>
                <a:spcPct val="0"/>
              </a:spcBef>
              <a:spcAft>
                <a:spcPts val="600"/>
              </a:spcAft>
              <a:buNone/>
            </a:pPr>
            <a:endParaRPr lang="ar-KW" dirty="0">
              <a:solidFill>
                <a:schemeClr val="tx2"/>
              </a:solidFill>
              <a:latin typeface="Calibri" pitchFamily="34" charset="0"/>
              <a:cs typeface="mohammad bold art 1" pitchFamily="2" charset="-78"/>
            </a:endParaRPr>
          </a:p>
          <a:p>
            <a:endParaRPr lang="en-US" dirty="0"/>
          </a:p>
        </p:txBody>
      </p:sp>
    </p:spTree>
    <p:extLst>
      <p:ext uri="{BB962C8B-B14F-4D97-AF65-F5344CB8AC3E}">
        <p14:creationId xmlns:p14="http://schemas.microsoft.com/office/powerpoint/2010/main" val="1346785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10063-D534-DD46-96E1-80E76F64E898}"/>
              </a:ext>
            </a:extLst>
          </p:cNvPr>
          <p:cNvSpPr>
            <a:spLocks noGrp="1"/>
          </p:cNvSpPr>
          <p:nvPr>
            <p:ph type="title"/>
          </p:nvPr>
        </p:nvSpPr>
        <p:spPr>
          <a:xfrm>
            <a:off x="617349" y="1163986"/>
            <a:ext cx="10515600" cy="1325563"/>
          </a:xfrm>
        </p:spPr>
        <p:txBody>
          <a:bodyPr>
            <a:normAutofit/>
          </a:bodyPr>
          <a:lstStyle/>
          <a:p>
            <a:pPr algn="ctr" rtl="1"/>
            <a:r>
              <a:rPr lang="ar-KW" sz="3600" b="1" dirty="0">
                <a:solidFill>
                  <a:srgbClr val="B39019"/>
                </a:solidFill>
                <a:cs typeface="mohammad bold art 1" pitchFamily="2" charset="-78"/>
              </a:rPr>
              <a:t>الهدف من الموضوع</a:t>
            </a:r>
            <a:endParaRPr lang="en-US" sz="3600" b="1" dirty="0">
              <a:solidFill>
                <a:srgbClr val="B39019"/>
              </a:solidFill>
              <a:cs typeface="mohammad bold art 1" pitchFamily="2" charset="-78"/>
            </a:endParaRPr>
          </a:p>
        </p:txBody>
      </p:sp>
      <p:sp>
        <p:nvSpPr>
          <p:cNvPr id="3" name="Content Placeholder 2">
            <a:extLst>
              <a:ext uri="{FF2B5EF4-FFF2-40B4-BE49-F238E27FC236}">
                <a16:creationId xmlns:a16="http://schemas.microsoft.com/office/drawing/2014/main" id="{276BDD4F-0BD2-B940-4789-D27A706F14EC}"/>
              </a:ext>
            </a:extLst>
          </p:cNvPr>
          <p:cNvSpPr>
            <a:spLocks noGrp="1"/>
          </p:cNvSpPr>
          <p:nvPr>
            <p:ph idx="1"/>
          </p:nvPr>
        </p:nvSpPr>
        <p:spPr>
          <a:xfrm>
            <a:off x="745210" y="2082490"/>
            <a:ext cx="10515600" cy="4351338"/>
          </a:xfrm>
        </p:spPr>
        <p:txBody>
          <a:bodyPr>
            <a:normAutofit/>
          </a:bodyPr>
          <a:lstStyle/>
          <a:p>
            <a:pPr marL="0" indent="0" algn="r" rtl="1">
              <a:lnSpc>
                <a:spcPct val="150000"/>
              </a:lnSpc>
              <a:buNone/>
            </a:pPr>
            <a:endParaRPr lang="ar-KW" sz="3200" b="1" dirty="0">
              <a:solidFill>
                <a:srgbClr val="023C5B"/>
              </a:solidFill>
              <a:cs typeface="mohammad bold art 1" pitchFamily="2" charset="-78"/>
            </a:endParaRPr>
          </a:p>
          <a:p>
            <a:pPr marL="0" indent="0" algn="just" rtl="1">
              <a:lnSpc>
                <a:spcPct val="150000"/>
              </a:lnSpc>
              <a:buNone/>
            </a:pPr>
            <a:r>
              <a:rPr lang="ar-KW" b="1" dirty="0">
                <a:solidFill>
                  <a:srgbClr val="023C5B"/>
                </a:solidFill>
                <a:cs typeface="mohammad bold art 1" pitchFamily="2" charset="-78"/>
              </a:rPr>
              <a:t>تقديم نبذة مختصرة لواحدة من أخطر الجرائم المالية في وقتنا الحاضر (جرائم غسل الأموال وتمويل الإرهاب) بحيث نتمكن من معرفة المعلومات الأساسية عن هذه الجرائم</a:t>
            </a:r>
          </a:p>
          <a:p>
            <a:pPr marL="0" indent="0" algn="r" rtl="1">
              <a:lnSpc>
                <a:spcPct val="150000"/>
              </a:lnSpc>
              <a:buNone/>
            </a:pPr>
            <a:endParaRPr lang="ar-KW" sz="3200" b="1" dirty="0">
              <a:solidFill>
                <a:srgbClr val="023C5B"/>
              </a:solidFill>
              <a:cs typeface="mohammad bold art 1" pitchFamily="2" charset="-78"/>
            </a:endParaRPr>
          </a:p>
          <a:p>
            <a:pPr marL="0" indent="0" algn="r" rtl="1">
              <a:lnSpc>
                <a:spcPct val="150000"/>
              </a:lnSpc>
              <a:buNone/>
            </a:pPr>
            <a:endParaRPr lang="en-US" sz="3200" b="1" dirty="0">
              <a:solidFill>
                <a:srgbClr val="023C5B"/>
              </a:solidFill>
              <a:cs typeface="mohammad bold art 1" pitchFamily="2" charset="-78"/>
            </a:endParaRPr>
          </a:p>
        </p:txBody>
      </p:sp>
    </p:spTree>
    <p:extLst>
      <p:ext uri="{BB962C8B-B14F-4D97-AF65-F5344CB8AC3E}">
        <p14:creationId xmlns:p14="http://schemas.microsoft.com/office/powerpoint/2010/main" val="11086878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FC7E5-FB8F-E935-0682-64D66E94645B}"/>
              </a:ext>
            </a:extLst>
          </p:cNvPr>
          <p:cNvSpPr>
            <a:spLocks noGrp="1"/>
          </p:cNvSpPr>
          <p:nvPr>
            <p:ph type="title"/>
          </p:nvPr>
        </p:nvSpPr>
        <p:spPr>
          <a:xfrm>
            <a:off x="230778" y="886015"/>
            <a:ext cx="11353800" cy="1325563"/>
          </a:xfrm>
        </p:spPr>
        <p:txBody>
          <a:bodyPr>
            <a:normAutofit/>
          </a:bodyPr>
          <a:lstStyle/>
          <a:p>
            <a:pPr algn="ctr" rtl="1"/>
            <a:r>
              <a:rPr lang="ar-KW" sz="3200" dirty="0">
                <a:solidFill>
                  <a:srgbClr val="B39019"/>
                </a:solidFill>
                <a:cs typeface="mohammad bold art 1" pitchFamily="2" charset="-78"/>
              </a:rPr>
              <a:t>قانون مكافحة غسل الأموال وتمويل الإرهاب رقم (106) لسنة 2013</a:t>
            </a:r>
            <a:endParaRPr lang="en-US" sz="3200" dirty="0">
              <a:solidFill>
                <a:srgbClr val="B39019"/>
              </a:solidFill>
              <a:cs typeface="mohammad bold art 1" pitchFamily="2" charset="-78"/>
            </a:endParaRPr>
          </a:p>
        </p:txBody>
      </p:sp>
      <p:grpSp>
        <p:nvGrpSpPr>
          <p:cNvPr id="55" name="Group 54">
            <a:extLst>
              <a:ext uri="{FF2B5EF4-FFF2-40B4-BE49-F238E27FC236}">
                <a16:creationId xmlns:a16="http://schemas.microsoft.com/office/drawing/2014/main" id="{C5A54FB7-3F4F-4EAA-85AE-8C2AE1A63D28}"/>
              </a:ext>
            </a:extLst>
          </p:cNvPr>
          <p:cNvGrpSpPr/>
          <p:nvPr/>
        </p:nvGrpSpPr>
        <p:grpSpPr>
          <a:xfrm>
            <a:off x="1776072" y="2001615"/>
            <a:ext cx="8639855" cy="4109834"/>
            <a:chOff x="180064" y="1339764"/>
            <a:chExt cx="8639855" cy="4109834"/>
          </a:xfrm>
        </p:grpSpPr>
        <p:sp>
          <p:nvSpPr>
            <p:cNvPr id="38" name="Freeform 9">
              <a:extLst>
                <a:ext uri="{FF2B5EF4-FFF2-40B4-BE49-F238E27FC236}">
                  <a16:creationId xmlns:a16="http://schemas.microsoft.com/office/drawing/2014/main" id="{06A7BA81-F000-4E91-9647-F82E72EDF2AB}"/>
                </a:ext>
              </a:extLst>
            </p:cNvPr>
            <p:cNvSpPr/>
            <p:nvPr/>
          </p:nvSpPr>
          <p:spPr>
            <a:xfrm>
              <a:off x="4532583" y="2511743"/>
              <a:ext cx="867821" cy="378630"/>
            </a:xfrm>
            <a:custGeom>
              <a:avLst/>
              <a:gdLst/>
              <a:ahLst/>
              <a:cxnLst/>
              <a:rect l="0" t="0" r="0" b="0"/>
              <a:pathLst>
                <a:path>
                  <a:moveTo>
                    <a:pt x="0" y="0"/>
                  </a:moveTo>
                  <a:lnTo>
                    <a:pt x="0" y="378630"/>
                  </a:lnTo>
                  <a:lnTo>
                    <a:pt x="867821" y="378630"/>
                  </a:lnTo>
                </a:path>
              </a:pathLst>
            </a:custGeom>
            <a:noFill/>
            <a:ln>
              <a:solidFill>
                <a:schemeClr val="accent1">
                  <a:lumMod val="75000"/>
                </a:schemeClr>
              </a:solidFill>
              <a:prstDash val="dash"/>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9" name="Freeform 10">
              <a:extLst>
                <a:ext uri="{FF2B5EF4-FFF2-40B4-BE49-F238E27FC236}">
                  <a16:creationId xmlns:a16="http://schemas.microsoft.com/office/drawing/2014/main" id="{BB6DFB23-7D78-4592-A0F0-7F76E9843083}"/>
                </a:ext>
              </a:extLst>
            </p:cNvPr>
            <p:cNvSpPr/>
            <p:nvPr/>
          </p:nvSpPr>
          <p:spPr>
            <a:xfrm>
              <a:off x="3671731" y="2511743"/>
              <a:ext cx="860851" cy="376154"/>
            </a:xfrm>
            <a:custGeom>
              <a:avLst/>
              <a:gdLst/>
              <a:ahLst/>
              <a:cxnLst/>
              <a:rect l="0" t="0" r="0" b="0"/>
              <a:pathLst>
                <a:path>
                  <a:moveTo>
                    <a:pt x="860851" y="0"/>
                  </a:moveTo>
                  <a:lnTo>
                    <a:pt x="860851" y="376154"/>
                  </a:lnTo>
                  <a:lnTo>
                    <a:pt x="0" y="376154"/>
                  </a:lnTo>
                </a:path>
              </a:pathLst>
            </a:custGeom>
            <a:noFill/>
            <a:ln>
              <a:solidFill>
                <a:schemeClr val="accent1">
                  <a:lumMod val="75000"/>
                </a:schemeClr>
              </a:solidFill>
              <a:prstDash val="dash"/>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40" name="Freeform 12">
              <a:extLst>
                <a:ext uri="{FF2B5EF4-FFF2-40B4-BE49-F238E27FC236}">
                  <a16:creationId xmlns:a16="http://schemas.microsoft.com/office/drawing/2014/main" id="{44CCABE4-C68D-47CA-B429-BA7334B2209B}"/>
                </a:ext>
              </a:extLst>
            </p:cNvPr>
            <p:cNvSpPr/>
            <p:nvPr/>
          </p:nvSpPr>
          <p:spPr>
            <a:xfrm>
              <a:off x="4532583" y="2511743"/>
              <a:ext cx="3623863" cy="1900373"/>
            </a:xfrm>
            <a:custGeom>
              <a:avLst/>
              <a:gdLst/>
              <a:ahLst/>
              <a:cxnLst/>
              <a:rect l="0" t="0" r="0" b="0"/>
              <a:pathLst>
                <a:path>
                  <a:moveTo>
                    <a:pt x="0" y="0"/>
                  </a:moveTo>
                  <a:lnTo>
                    <a:pt x="0" y="1776744"/>
                  </a:lnTo>
                  <a:lnTo>
                    <a:pt x="3623863" y="1776744"/>
                  </a:lnTo>
                  <a:lnTo>
                    <a:pt x="3623863" y="1900373"/>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41" name="Freeform 13">
              <a:extLst>
                <a:ext uri="{FF2B5EF4-FFF2-40B4-BE49-F238E27FC236}">
                  <a16:creationId xmlns:a16="http://schemas.microsoft.com/office/drawing/2014/main" id="{201463DD-6D9F-4AF0-BE0E-D63E9584B0FE}"/>
                </a:ext>
              </a:extLst>
            </p:cNvPr>
            <p:cNvSpPr/>
            <p:nvPr/>
          </p:nvSpPr>
          <p:spPr>
            <a:xfrm>
              <a:off x="4532583" y="2511743"/>
              <a:ext cx="2029675" cy="1900373"/>
            </a:xfrm>
            <a:custGeom>
              <a:avLst/>
              <a:gdLst/>
              <a:ahLst/>
              <a:cxnLst/>
              <a:rect l="0" t="0" r="0" b="0"/>
              <a:pathLst>
                <a:path>
                  <a:moveTo>
                    <a:pt x="0" y="0"/>
                  </a:moveTo>
                  <a:lnTo>
                    <a:pt x="0" y="1776744"/>
                  </a:lnTo>
                  <a:lnTo>
                    <a:pt x="2029675" y="1776744"/>
                  </a:lnTo>
                  <a:lnTo>
                    <a:pt x="2029675" y="1900373"/>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42" name="Freeform 14">
              <a:extLst>
                <a:ext uri="{FF2B5EF4-FFF2-40B4-BE49-F238E27FC236}">
                  <a16:creationId xmlns:a16="http://schemas.microsoft.com/office/drawing/2014/main" id="{70E2E2FD-91C7-4E37-83D0-02AE0FDC0D0F}"/>
                </a:ext>
              </a:extLst>
            </p:cNvPr>
            <p:cNvSpPr/>
            <p:nvPr/>
          </p:nvSpPr>
          <p:spPr>
            <a:xfrm>
              <a:off x="4532583" y="2511743"/>
              <a:ext cx="510249" cy="1900373"/>
            </a:xfrm>
            <a:custGeom>
              <a:avLst/>
              <a:gdLst/>
              <a:ahLst/>
              <a:cxnLst/>
              <a:rect l="0" t="0" r="0" b="0"/>
              <a:pathLst>
                <a:path>
                  <a:moveTo>
                    <a:pt x="0" y="0"/>
                  </a:moveTo>
                  <a:lnTo>
                    <a:pt x="0" y="1776744"/>
                  </a:lnTo>
                  <a:lnTo>
                    <a:pt x="510249" y="1776744"/>
                  </a:lnTo>
                  <a:lnTo>
                    <a:pt x="510249" y="1900373"/>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43" name="Freeform 15">
              <a:extLst>
                <a:ext uri="{FF2B5EF4-FFF2-40B4-BE49-F238E27FC236}">
                  <a16:creationId xmlns:a16="http://schemas.microsoft.com/office/drawing/2014/main" id="{9F530B02-89D3-42E7-945D-568690941AA5}"/>
                </a:ext>
              </a:extLst>
            </p:cNvPr>
            <p:cNvSpPr/>
            <p:nvPr/>
          </p:nvSpPr>
          <p:spPr>
            <a:xfrm>
              <a:off x="3618147" y="2511743"/>
              <a:ext cx="914435" cy="1900373"/>
            </a:xfrm>
            <a:custGeom>
              <a:avLst/>
              <a:gdLst/>
              <a:ahLst/>
              <a:cxnLst/>
              <a:rect l="0" t="0" r="0" b="0"/>
              <a:pathLst>
                <a:path>
                  <a:moveTo>
                    <a:pt x="914435" y="0"/>
                  </a:moveTo>
                  <a:lnTo>
                    <a:pt x="914435" y="1776744"/>
                  </a:lnTo>
                  <a:lnTo>
                    <a:pt x="0" y="1776744"/>
                  </a:lnTo>
                  <a:lnTo>
                    <a:pt x="0" y="1900373"/>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44" name="Freeform 16">
              <a:extLst>
                <a:ext uri="{FF2B5EF4-FFF2-40B4-BE49-F238E27FC236}">
                  <a16:creationId xmlns:a16="http://schemas.microsoft.com/office/drawing/2014/main" id="{6AD75FA7-3E8E-47A3-9C2C-75300B498C81}"/>
                </a:ext>
              </a:extLst>
            </p:cNvPr>
            <p:cNvSpPr/>
            <p:nvPr/>
          </p:nvSpPr>
          <p:spPr>
            <a:xfrm>
              <a:off x="2193462" y="2511743"/>
              <a:ext cx="2339121" cy="1900373"/>
            </a:xfrm>
            <a:custGeom>
              <a:avLst/>
              <a:gdLst/>
              <a:ahLst/>
              <a:cxnLst/>
              <a:rect l="0" t="0" r="0" b="0"/>
              <a:pathLst>
                <a:path>
                  <a:moveTo>
                    <a:pt x="2339121" y="0"/>
                  </a:moveTo>
                  <a:lnTo>
                    <a:pt x="2339121" y="1776744"/>
                  </a:lnTo>
                  <a:lnTo>
                    <a:pt x="0" y="1776744"/>
                  </a:lnTo>
                  <a:lnTo>
                    <a:pt x="0" y="1900373"/>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45" name="Freeform 17">
              <a:extLst>
                <a:ext uri="{FF2B5EF4-FFF2-40B4-BE49-F238E27FC236}">
                  <a16:creationId xmlns:a16="http://schemas.microsoft.com/office/drawing/2014/main" id="{D3E7B37B-7CF5-49C5-8D10-0F9D8CC21DAF}"/>
                </a:ext>
              </a:extLst>
            </p:cNvPr>
            <p:cNvSpPr/>
            <p:nvPr/>
          </p:nvSpPr>
          <p:spPr>
            <a:xfrm>
              <a:off x="768776" y="2511743"/>
              <a:ext cx="3763806" cy="1900373"/>
            </a:xfrm>
            <a:custGeom>
              <a:avLst/>
              <a:gdLst/>
              <a:ahLst/>
              <a:cxnLst/>
              <a:rect l="0" t="0" r="0" b="0"/>
              <a:pathLst>
                <a:path>
                  <a:moveTo>
                    <a:pt x="3763806" y="0"/>
                  </a:moveTo>
                  <a:lnTo>
                    <a:pt x="3763806" y="1776744"/>
                  </a:lnTo>
                  <a:lnTo>
                    <a:pt x="0" y="1776744"/>
                  </a:lnTo>
                  <a:lnTo>
                    <a:pt x="0" y="1900373"/>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46" name="Freeform 18">
              <a:extLst>
                <a:ext uri="{FF2B5EF4-FFF2-40B4-BE49-F238E27FC236}">
                  <a16:creationId xmlns:a16="http://schemas.microsoft.com/office/drawing/2014/main" id="{2190F3B6-DB3A-4648-A0A7-69BA6F589684}"/>
                </a:ext>
              </a:extLst>
            </p:cNvPr>
            <p:cNvSpPr/>
            <p:nvPr/>
          </p:nvSpPr>
          <p:spPr>
            <a:xfrm>
              <a:off x="2680608" y="1339764"/>
              <a:ext cx="3703947" cy="1094105"/>
            </a:xfrm>
            <a:custGeom>
              <a:avLst/>
              <a:gdLst>
                <a:gd name="connsiteX0" fmla="*/ 0 w 1577373"/>
                <a:gd name="connsiteY0" fmla="*/ 0 h 1094105"/>
                <a:gd name="connsiteX1" fmla="*/ 1577373 w 1577373"/>
                <a:gd name="connsiteY1" fmla="*/ 0 h 1094105"/>
                <a:gd name="connsiteX2" fmla="*/ 1577373 w 1577373"/>
                <a:gd name="connsiteY2" fmla="*/ 1094105 h 1094105"/>
                <a:gd name="connsiteX3" fmla="*/ 0 w 1577373"/>
                <a:gd name="connsiteY3" fmla="*/ 1094105 h 1094105"/>
                <a:gd name="connsiteX4" fmla="*/ 0 w 1577373"/>
                <a:gd name="connsiteY4" fmla="*/ 0 h 1094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7373" h="1094105">
                  <a:moveTo>
                    <a:pt x="0" y="0"/>
                  </a:moveTo>
                  <a:lnTo>
                    <a:pt x="1577373" y="0"/>
                  </a:lnTo>
                  <a:lnTo>
                    <a:pt x="1577373" y="1094105"/>
                  </a:lnTo>
                  <a:lnTo>
                    <a:pt x="0" y="1094105"/>
                  </a:lnTo>
                  <a:lnTo>
                    <a:pt x="0" y="0"/>
                  </a:lnTo>
                  <a:close/>
                </a:path>
              </a:pathLst>
            </a:cu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ar-KW" sz="2000" b="1" kern="1200" dirty="0"/>
                <a:t>قانون مكافحة غسل الأموال وتمويل الإرهاب</a:t>
              </a:r>
              <a:endParaRPr lang="en-US" sz="6600" b="1" kern="1200" dirty="0"/>
            </a:p>
          </p:txBody>
        </p:sp>
        <p:sp>
          <p:nvSpPr>
            <p:cNvPr id="47" name="Freeform 19">
              <a:extLst>
                <a:ext uri="{FF2B5EF4-FFF2-40B4-BE49-F238E27FC236}">
                  <a16:creationId xmlns:a16="http://schemas.microsoft.com/office/drawing/2014/main" id="{96A4354D-E1BA-4A3A-9741-88FBF016B3FF}"/>
                </a:ext>
              </a:extLst>
            </p:cNvPr>
            <p:cNvSpPr/>
            <p:nvPr/>
          </p:nvSpPr>
          <p:spPr>
            <a:xfrm>
              <a:off x="180064" y="4412116"/>
              <a:ext cx="1177425" cy="1037482"/>
            </a:xfrm>
            <a:custGeom>
              <a:avLst/>
              <a:gdLst>
                <a:gd name="connsiteX0" fmla="*/ 0 w 1177425"/>
                <a:gd name="connsiteY0" fmla="*/ 0 h 1037482"/>
                <a:gd name="connsiteX1" fmla="*/ 1177425 w 1177425"/>
                <a:gd name="connsiteY1" fmla="*/ 0 h 1037482"/>
                <a:gd name="connsiteX2" fmla="*/ 1177425 w 1177425"/>
                <a:gd name="connsiteY2" fmla="*/ 1037482 h 1037482"/>
                <a:gd name="connsiteX3" fmla="*/ 0 w 1177425"/>
                <a:gd name="connsiteY3" fmla="*/ 1037482 h 1037482"/>
                <a:gd name="connsiteX4" fmla="*/ 0 w 1177425"/>
                <a:gd name="connsiteY4" fmla="*/ 0 h 1037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7425" h="1037482">
                  <a:moveTo>
                    <a:pt x="0" y="0"/>
                  </a:moveTo>
                  <a:lnTo>
                    <a:pt x="1177425" y="0"/>
                  </a:lnTo>
                  <a:lnTo>
                    <a:pt x="1177425" y="1037482"/>
                  </a:lnTo>
                  <a:lnTo>
                    <a:pt x="0" y="1037482"/>
                  </a:lnTo>
                  <a:lnTo>
                    <a:pt x="0" y="0"/>
                  </a:lnTo>
                  <a:close/>
                </a:path>
              </a:pathLst>
            </a:custGeom>
            <a:solidFill>
              <a:srgbClr val="023C5B"/>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ar-KW" sz="1100" b="1" kern="1200" dirty="0"/>
                <a:t>العقوبات</a:t>
              </a:r>
              <a:endParaRPr lang="en-US" sz="1100" b="1" kern="1200" dirty="0"/>
            </a:p>
          </p:txBody>
        </p:sp>
        <p:sp>
          <p:nvSpPr>
            <p:cNvPr id="48" name="Freeform 20">
              <a:extLst>
                <a:ext uri="{FF2B5EF4-FFF2-40B4-BE49-F238E27FC236}">
                  <a16:creationId xmlns:a16="http://schemas.microsoft.com/office/drawing/2014/main" id="{FCF066FC-52B4-4974-8234-4E5572C5AA58}"/>
                </a:ext>
              </a:extLst>
            </p:cNvPr>
            <p:cNvSpPr/>
            <p:nvPr/>
          </p:nvSpPr>
          <p:spPr>
            <a:xfrm>
              <a:off x="1604749" y="4412116"/>
              <a:ext cx="1177425" cy="1037482"/>
            </a:xfrm>
            <a:custGeom>
              <a:avLst/>
              <a:gdLst>
                <a:gd name="connsiteX0" fmla="*/ 0 w 1177425"/>
                <a:gd name="connsiteY0" fmla="*/ 0 h 1037482"/>
                <a:gd name="connsiteX1" fmla="*/ 1177425 w 1177425"/>
                <a:gd name="connsiteY1" fmla="*/ 0 h 1037482"/>
                <a:gd name="connsiteX2" fmla="*/ 1177425 w 1177425"/>
                <a:gd name="connsiteY2" fmla="*/ 1037482 h 1037482"/>
                <a:gd name="connsiteX3" fmla="*/ 0 w 1177425"/>
                <a:gd name="connsiteY3" fmla="*/ 1037482 h 1037482"/>
                <a:gd name="connsiteX4" fmla="*/ 0 w 1177425"/>
                <a:gd name="connsiteY4" fmla="*/ 0 h 1037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7425" h="1037482">
                  <a:moveTo>
                    <a:pt x="0" y="0"/>
                  </a:moveTo>
                  <a:lnTo>
                    <a:pt x="1177425" y="0"/>
                  </a:lnTo>
                  <a:lnTo>
                    <a:pt x="1177425" y="1037482"/>
                  </a:lnTo>
                  <a:lnTo>
                    <a:pt x="0" y="1037482"/>
                  </a:lnTo>
                  <a:lnTo>
                    <a:pt x="0" y="0"/>
                  </a:lnTo>
                  <a:close/>
                </a:path>
              </a:pathLst>
            </a:custGeom>
            <a:solidFill>
              <a:srgbClr val="023C5B"/>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ar-KW" sz="1100" b="1" kern="1200" dirty="0"/>
                <a:t>وزارات الدولة ذات العلاقة</a:t>
              </a:r>
              <a:br>
                <a:rPr lang="en-US" sz="1100" b="1" kern="1200" dirty="0"/>
              </a:br>
              <a:r>
                <a:rPr lang="ar-KW" sz="1100" b="1" kern="1200" dirty="0"/>
                <a:t> (الداخلية، الخارجية، الإدارة العامة للجمارك، العدل) </a:t>
              </a:r>
              <a:endParaRPr lang="en-US" sz="1100" b="1" kern="1200" dirty="0"/>
            </a:p>
          </p:txBody>
        </p:sp>
        <p:sp>
          <p:nvSpPr>
            <p:cNvPr id="49" name="Freeform 21">
              <a:extLst>
                <a:ext uri="{FF2B5EF4-FFF2-40B4-BE49-F238E27FC236}">
                  <a16:creationId xmlns:a16="http://schemas.microsoft.com/office/drawing/2014/main" id="{D72E78F6-EEEB-467D-BC6D-9F7397CDFB0E}"/>
                </a:ext>
              </a:extLst>
            </p:cNvPr>
            <p:cNvSpPr/>
            <p:nvPr/>
          </p:nvSpPr>
          <p:spPr>
            <a:xfrm>
              <a:off x="3029434" y="4412116"/>
              <a:ext cx="1177425" cy="1037482"/>
            </a:xfrm>
            <a:custGeom>
              <a:avLst/>
              <a:gdLst>
                <a:gd name="connsiteX0" fmla="*/ 0 w 1177425"/>
                <a:gd name="connsiteY0" fmla="*/ 0 h 1037482"/>
                <a:gd name="connsiteX1" fmla="*/ 1177425 w 1177425"/>
                <a:gd name="connsiteY1" fmla="*/ 0 h 1037482"/>
                <a:gd name="connsiteX2" fmla="*/ 1177425 w 1177425"/>
                <a:gd name="connsiteY2" fmla="*/ 1037482 h 1037482"/>
                <a:gd name="connsiteX3" fmla="*/ 0 w 1177425"/>
                <a:gd name="connsiteY3" fmla="*/ 1037482 h 1037482"/>
                <a:gd name="connsiteX4" fmla="*/ 0 w 1177425"/>
                <a:gd name="connsiteY4" fmla="*/ 0 h 1037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7425" h="1037482">
                  <a:moveTo>
                    <a:pt x="0" y="0"/>
                  </a:moveTo>
                  <a:lnTo>
                    <a:pt x="1177425" y="0"/>
                  </a:lnTo>
                  <a:lnTo>
                    <a:pt x="1177425" y="1037482"/>
                  </a:lnTo>
                  <a:lnTo>
                    <a:pt x="0" y="1037482"/>
                  </a:lnTo>
                  <a:lnTo>
                    <a:pt x="0" y="0"/>
                  </a:lnTo>
                  <a:close/>
                </a:path>
              </a:pathLst>
            </a:custGeom>
            <a:solidFill>
              <a:srgbClr val="023C5B"/>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ar-KW" sz="1100" b="1" kern="1200" dirty="0"/>
                <a:t>النيابة العامة والقضاء</a:t>
              </a:r>
              <a:endParaRPr lang="en-US" sz="1100" b="1" kern="1200" dirty="0"/>
            </a:p>
          </p:txBody>
        </p:sp>
        <p:sp>
          <p:nvSpPr>
            <p:cNvPr id="50" name="Freeform 22">
              <a:extLst>
                <a:ext uri="{FF2B5EF4-FFF2-40B4-BE49-F238E27FC236}">
                  <a16:creationId xmlns:a16="http://schemas.microsoft.com/office/drawing/2014/main" id="{AE68EB9D-37E2-4C3C-B6DD-FDD11C0900BB}"/>
                </a:ext>
              </a:extLst>
            </p:cNvPr>
            <p:cNvSpPr/>
            <p:nvPr/>
          </p:nvSpPr>
          <p:spPr>
            <a:xfrm>
              <a:off x="4454119" y="4412116"/>
              <a:ext cx="1177425" cy="1037482"/>
            </a:xfrm>
            <a:custGeom>
              <a:avLst/>
              <a:gdLst>
                <a:gd name="connsiteX0" fmla="*/ 0 w 1177425"/>
                <a:gd name="connsiteY0" fmla="*/ 0 h 1037482"/>
                <a:gd name="connsiteX1" fmla="*/ 1177425 w 1177425"/>
                <a:gd name="connsiteY1" fmla="*/ 0 h 1037482"/>
                <a:gd name="connsiteX2" fmla="*/ 1177425 w 1177425"/>
                <a:gd name="connsiteY2" fmla="*/ 1037482 h 1037482"/>
                <a:gd name="connsiteX3" fmla="*/ 0 w 1177425"/>
                <a:gd name="connsiteY3" fmla="*/ 1037482 h 1037482"/>
                <a:gd name="connsiteX4" fmla="*/ 0 w 1177425"/>
                <a:gd name="connsiteY4" fmla="*/ 0 h 1037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7425" h="1037482">
                  <a:moveTo>
                    <a:pt x="0" y="0"/>
                  </a:moveTo>
                  <a:lnTo>
                    <a:pt x="1177425" y="0"/>
                  </a:lnTo>
                  <a:lnTo>
                    <a:pt x="1177425" y="1037482"/>
                  </a:lnTo>
                  <a:lnTo>
                    <a:pt x="0" y="1037482"/>
                  </a:lnTo>
                  <a:lnTo>
                    <a:pt x="0" y="0"/>
                  </a:lnTo>
                  <a:close/>
                </a:path>
              </a:pathLst>
            </a:custGeom>
            <a:solidFill>
              <a:srgbClr val="023C5B"/>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ar-KW" sz="1100" b="1" kern="1200" dirty="0"/>
                <a:t>وحدة التحريات المالية الكويتية</a:t>
              </a:r>
              <a:endParaRPr lang="en-US" sz="1100" b="1" kern="1200" dirty="0"/>
            </a:p>
          </p:txBody>
        </p:sp>
        <p:sp>
          <p:nvSpPr>
            <p:cNvPr id="51" name="Freeform 23">
              <a:extLst>
                <a:ext uri="{FF2B5EF4-FFF2-40B4-BE49-F238E27FC236}">
                  <a16:creationId xmlns:a16="http://schemas.microsoft.com/office/drawing/2014/main" id="{97764781-4C52-4107-844C-AA4403456BD3}"/>
                </a:ext>
              </a:extLst>
            </p:cNvPr>
            <p:cNvSpPr/>
            <p:nvPr/>
          </p:nvSpPr>
          <p:spPr>
            <a:xfrm>
              <a:off x="5878804" y="4412116"/>
              <a:ext cx="1366908" cy="1037482"/>
            </a:xfrm>
            <a:custGeom>
              <a:avLst/>
              <a:gdLst>
                <a:gd name="connsiteX0" fmla="*/ 0 w 1366908"/>
                <a:gd name="connsiteY0" fmla="*/ 0 h 1037482"/>
                <a:gd name="connsiteX1" fmla="*/ 1366908 w 1366908"/>
                <a:gd name="connsiteY1" fmla="*/ 0 h 1037482"/>
                <a:gd name="connsiteX2" fmla="*/ 1366908 w 1366908"/>
                <a:gd name="connsiteY2" fmla="*/ 1037482 h 1037482"/>
                <a:gd name="connsiteX3" fmla="*/ 0 w 1366908"/>
                <a:gd name="connsiteY3" fmla="*/ 1037482 h 1037482"/>
                <a:gd name="connsiteX4" fmla="*/ 0 w 1366908"/>
                <a:gd name="connsiteY4" fmla="*/ 0 h 1037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6908" h="1037482">
                  <a:moveTo>
                    <a:pt x="0" y="0"/>
                  </a:moveTo>
                  <a:lnTo>
                    <a:pt x="1366908" y="0"/>
                  </a:lnTo>
                  <a:lnTo>
                    <a:pt x="1366908" y="1037482"/>
                  </a:lnTo>
                  <a:lnTo>
                    <a:pt x="0" y="1037482"/>
                  </a:lnTo>
                  <a:lnTo>
                    <a:pt x="0" y="0"/>
                  </a:lnTo>
                  <a:close/>
                </a:path>
              </a:pathLst>
            </a:custGeom>
            <a:solidFill>
              <a:srgbClr val="023C5B"/>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985" tIns="6985" rIns="6985" bIns="6985" numCol="1" spcCol="1270" anchor="ctr" anchorCtr="0">
              <a:noAutofit/>
            </a:bodyPr>
            <a:lstStyle/>
            <a:p>
              <a:pPr lvl="0" algn="r" defTabSz="488950">
                <a:lnSpc>
                  <a:spcPct val="90000"/>
                </a:lnSpc>
                <a:spcBef>
                  <a:spcPct val="0"/>
                </a:spcBef>
                <a:spcAft>
                  <a:spcPct val="35000"/>
                </a:spcAft>
              </a:pPr>
              <a:r>
                <a:rPr lang="ar-KW" sz="1100" b="1" kern="1200" dirty="0"/>
                <a:t>جهات رقابية:</a:t>
              </a:r>
              <a:r>
                <a:rPr lang="en-US" sz="1100" b="1" kern="1200" dirty="0">
                  <a:solidFill>
                    <a:srgbClr val="AD8100"/>
                  </a:solidFill>
                </a:rPr>
                <a:t> </a:t>
              </a:r>
              <a:endParaRPr lang="ar-KW" sz="1100" b="1" kern="1200" dirty="0"/>
            </a:p>
            <a:p>
              <a:pPr lvl="0" algn="r" defTabSz="488950">
                <a:lnSpc>
                  <a:spcPct val="90000"/>
                </a:lnSpc>
                <a:spcBef>
                  <a:spcPct val="0"/>
                </a:spcBef>
                <a:spcAft>
                  <a:spcPct val="35000"/>
                </a:spcAft>
              </a:pPr>
              <a:r>
                <a:rPr lang="ar-KW" sz="1100" b="1" kern="1200" dirty="0"/>
                <a:t> 1- بنك الكويت المركزي</a:t>
              </a:r>
            </a:p>
            <a:p>
              <a:pPr lvl="0" algn="r" defTabSz="488950">
                <a:lnSpc>
                  <a:spcPct val="90000"/>
                </a:lnSpc>
                <a:spcBef>
                  <a:spcPct val="0"/>
                </a:spcBef>
                <a:spcAft>
                  <a:spcPct val="35000"/>
                </a:spcAft>
              </a:pPr>
              <a:r>
                <a:rPr lang="ar-KW" sz="1100" b="1" kern="1200" dirty="0"/>
                <a:t> 2- هيئة أسواق المال</a:t>
              </a:r>
            </a:p>
            <a:p>
              <a:pPr lvl="0" algn="r" defTabSz="488950">
                <a:lnSpc>
                  <a:spcPct val="90000"/>
                </a:lnSpc>
                <a:spcBef>
                  <a:spcPct val="0"/>
                </a:spcBef>
                <a:spcAft>
                  <a:spcPct val="35000"/>
                </a:spcAft>
              </a:pPr>
              <a:r>
                <a:rPr lang="ar-KW" sz="1100" b="1" kern="1200" dirty="0"/>
                <a:t> 3- وزارة التجارة والصناعة</a:t>
              </a:r>
              <a:endParaRPr lang="en-US" sz="1100" b="1" kern="1200" dirty="0"/>
            </a:p>
          </p:txBody>
        </p:sp>
        <p:sp>
          <p:nvSpPr>
            <p:cNvPr id="52" name="Freeform 24">
              <a:extLst>
                <a:ext uri="{FF2B5EF4-FFF2-40B4-BE49-F238E27FC236}">
                  <a16:creationId xmlns:a16="http://schemas.microsoft.com/office/drawing/2014/main" id="{D771E523-3719-4B90-8743-39B02FCC8738}"/>
                </a:ext>
              </a:extLst>
            </p:cNvPr>
            <p:cNvSpPr/>
            <p:nvPr/>
          </p:nvSpPr>
          <p:spPr>
            <a:xfrm>
              <a:off x="7492972" y="4412116"/>
              <a:ext cx="1326947" cy="1037482"/>
            </a:xfrm>
            <a:custGeom>
              <a:avLst/>
              <a:gdLst>
                <a:gd name="connsiteX0" fmla="*/ 0 w 1326947"/>
                <a:gd name="connsiteY0" fmla="*/ 0 h 1037482"/>
                <a:gd name="connsiteX1" fmla="*/ 1326947 w 1326947"/>
                <a:gd name="connsiteY1" fmla="*/ 0 h 1037482"/>
                <a:gd name="connsiteX2" fmla="*/ 1326947 w 1326947"/>
                <a:gd name="connsiteY2" fmla="*/ 1037482 h 1037482"/>
                <a:gd name="connsiteX3" fmla="*/ 0 w 1326947"/>
                <a:gd name="connsiteY3" fmla="*/ 1037482 h 1037482"/>
                <a:gd name="connsiteX4" fmla="*/ 0 w 1326947"/>
                <a:gd name="connsiteY4" fmla="*/ 0 h 1037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6947" h="1037482">
                  <a:moveTo>
                    <a:pt x="0" y="0"/>
                  </a:moveTo>
                  <a:lnTo>
                    <a:pt x="1326947" y="0"/>
                  </a:lnTo>
                  <a:lnTo>
                    <a:pt x="1326947" y="1037482"/>
                  </a:lnTo>
                  <a:lnTo>
                    <a:pt x="0" y="1037482"/>
                  </a:lnTo>
                  <a:lnTo>
                    <a:pt x="0" y="0"/>
                  </a:lnTo>
                  <a:close/>
                </a:path>
              </a:pathLst>
            </a:custGeom>
            <a:solidFill>
              <a:srgbClr val="023C5B"/>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ar-KW" sz="1100" b="1" kern="1200" dirty="0"/>
                <a:t> المؤسسات المالية والأعمال والمهن غير المالية المحددة (جهات خاضعة)</a:t>
              </a:r>
              <a:endParaRPr lang="en-US" sz="1100" b="1" kern="1200" dirty="0"/>
            </a:p>
          </p:txBody>
        </p:sp>
        <p:sp>
          <p:nvSpPr>
            <p:cNvPr id="53" name="Freeform 25">
              <a:extLst>
                <a:ext uri="{FF2B5EF4-FFF2-40B4-BE49-F238E27FC236}">
                  <a16:creationId xmlns:a16="http://schemas.microsoft.com/office/drawing/2014/main" id="{E1292C43-1A51-49AD-A81C-4D2DFD4B5D83}"/>
                </a:ext>
              </a:extLst>
            </p:cNvPr>
            <p:cNvSpPr/>
            <p:nvPr/>
          </p:nvSpPr>
          <p:spPr>
            <a:xfrm>
              <a:off x="1880419" y="2557153"/>
              <a:ext cx="1791311" cy="661489"/>
            </a:xfrm>
            <a:custGeom>
              <a:avLst/>
              <a:gdLst>
                <a:gd name="connsiteX0" fmla="*/ 0 w 1791311"/>
                <a:gd name="connsiteY0" fmla="*/ 0 h 661489"/>
                <a:gd name="connsiteX1" fmla="*/ 1791311 w 1791311"/>
                <a:gd name="connsiteY1" fmla="*/ 0 h 661489"/>
                <a:gd name="connsiteX2" fmla="*/ 1791311 w 1791311"/>
                <a:gd name="connsiteY2" fmla="*/ 661489 h 661489"/>
                <a:gd name="connsiteX3" fmla="*/ 0 w 1791311"/>
                <a:gd name="connsiteY3" fmla="*/ 661489 h 661489"/>
                <a:gd name="connsiteX4" fmla="*/ 0 w 1791311"/>
                <a:gd name="connsiteY4" fmla="*/ 0 h 661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311" h="661489">
                  <a:moveTo>
                    <a:pt x="0" y="0"/>
                  </a:moveTo>
                  <a:lnTo>
                    <a:pt x="1791311" y="0"/>
                  </a:lnTo>
                  <a:lnTo>
                    <a:pt x="1791311" y="661489"/>
                  </a:lnTo>
                  <a:lnTo>
                    <a:pt x="0" y="661489"/>
                  </a:lnTo>
                  <a:lnTo>
                    <a:pt x="0" y="0"/>
                  </a:lnTo>
                  <a:close/>
                </a:path>
              </a:pathLst>
            </a:custGeom>
            <a:solidFill>
              <a:srgbClr val="AB852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ar-KW" sz="1600" b="1" kern="1200" dirty="0"/>
                <a:t>لجنة وزارة الخارجية/مكافحة تمويل الإرهاب</a:t>
              </a:r>
              <a:endParaRPr lang="en-US" sz="1600" b="1" kern="1200" dirty="0"/>
            </a:p>
          </p:txBody>
        </p:sp>
        <p:sp>
          <p:nvSpPr>
            <p:cNvPr id="54" name="Freeform 26">
              <a:extLst>
                <a:ext uri="{FF2B5EF4-FFF2-40B4-BE49-F238E27FC236}">
                  <a16:creationId xmlns:a16="http://schemas.microsoft.com/office/drawing/2014/main" id="{62021CC7-C14E-4AFD-A252-D1ADFD252711}"/>
                </a:ext>
              </a:extLst>
            </p:cNvPr>
            <p:cNvSpPr/>
            <p:nvPr/>
          </p:nvSpPr>
          <p:spPr>
            <a:xfrm>
              <a:off x="5400404" y="2525727"/>
              <a:ext cx="1313241" cy="729291"/>
            </a:xfrm>
            <a:custGeom>
              <a:avLst/>
              <a:gdLst>
                <a:gd name="connsiteX0" fmla="*/ 0 w 1313241"/>
                <a:gd name="connsiteY0" fmla="*/ 0 h 729291"/>
                <a:gd name="connsiteX1" fmla="*/ 1313241 w 1313241"/>
                <a:gd name="connsiteY1" fmla="*/ 0 h 729291"/>
                <a:gd name="connsiteX2" fmla="*/ 1313241 w 1313241"/>
                <a:gd name="connsiteY2" fmla="*/ 729291 h 729291"/>
                <a:gd name="connsiteX3" fmla="*/ 0 w 1313241"/>
                <a:gd name="connsiteY3" fmla="*/ 729291 h 729291"/>
                <a:gd name="connsiteX4" fmla="*/ 0 w 1313241"/>
                <a:gd name="connsiteY4" fmla="*/ 0 h 729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3241" h="729291">
                  <a:moveTo>
                    <a:pt x="0" y="0"/>
                  </a:moveTo>
                  <a:lnTo>
                    <a:pt x="1313241" y="0"/>
                  </a:lnTo>
                  <a:lnTo>
                    <a:pt x="1313241" y="729291"/>
                  </a:lnTo>
                  <a:lnTo>
                    <a:pt x="0" y="729291"/>
                  </a:lnTo>
                  <a:lnTo>
                    <a:pt x="0" y="0"/>
                  </a:lnTo>
                  <a:close/>
                </a:path>
              </a:pathLst>
            </a:custGeom>
            <a:solidFill>
              <a:srgbClr val="AB852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ar-KW" sz="1800" b="1" kern="1200" dirty="0"/>
                <a:t>اللجنة الوطنية</a:t>
              </a:r>
              <a:endParaRPr lang="en-US" sz="1800" b="1" kern="1200" dirty="0"/>
            </a:p>
          </p:txBody>
        </p:sp>
      </p:grpSp>
    </p:spTree>
    <p:extLst>
      <p:ext uri="{BB962C8B-B14F-4D97-AF65-F5344CB8AC3E}">
        <p14:creationId xmlns:p14="http://schemas.microsoft.com/office/powerpoint/2010/main" val="27056269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E7C71-AF58-8B88-E023-CE8DE1C5086F}"/>
              </a:ext>
            </a:extLst>
          </p:cNvPr>
          <p:cNvSpPr>
            <a:spLocks noGrp="1"/>
          </p:cNvSpPr>
          <p:nvPr>
            <p:ph type="title"/>
          </p:nvPr>
        </p:nvSpPr>
        <p:spPr>
          <a:xfrm>
            <a:off x="568234" y="852805"/>
            <a:ext cx="10515600" cy="1325563"/>
          </a:xfrm>
        </p:spPr>
        <p:txBody>
          <a:bodyPr>
            <a:normAutofit/>
          </a:bodyPr>
          <a:lstStyle/>
          <a:p>
            <a:pPr algn="ctr" rtl="1"/>
            <a:r>
              <a:rPr lang="ar-KW" sz="3600" b="1" dirty="0">
                <a:solidFill>
                  <a:srgbClr val="B39019"/>
                </a:solidFill>
                <a:cs typeface="mohammad bold art 1" pitchFamily="2" charset="-78"/>
              </a:rPr>
              <a:t>عملية التحقيق في جرائم غسل الأموال</a:t>
            </a:r>
            <a:endParaRPr lang="en-US" sz="3600" dirty="0">
              <a:solidFill>
                <a:srgbClr val="B39019"/>
              </a:solidFill>
            </a:endParaRPr>
          </a:p>
        </p:txBody>
      </p:sp>
      <p:sp>
        <p:nvSpPr>
          <p:cNvPr id="3" name="Content Placeholder 2">
            <a:extLst>
              <a:ext uri="{FF2B5EF4-FFF2-40B4-BE49-F238E27FC236}">
                <a16:creationId xmlns:a16="http://schemas.microsoft.com/office/drawing/2014/main" id="{5088C752-B507-D37F-FBAE-E72B54949306}"/>
              </a:ext>
            </a:extLst>
          </p:cNvPr>
          <p:cNvSpPr>
            <a:spLocks noGrp="1"/>
          </p:cNvSpPr>
          <p:nvPr>
            <p:ph idx="1"/>
          </p:nvPr>
        </p:nvSpPr>
        <p:spPr>
          <a:xfrm>
            <a:off x="916577" y="2047739"/>
            <a:ext cx="10515600" cy="4351338"/>
          </a:xfrm>
        </p:spPr>
        <p:txBody>
          <a:bodyPr>
            <a:normAutofit/>
          </a:bodyPr>
          <a:lstStyle/>
          <a:p>
            <a:pPr algn="r" rtl="1">
              <a:lnSpc>
                <a:spcPct val="150000"/>
              </a:lnSpc>
            </a:pPr>
            <a:r>
              <a:rPr lang="ar-KW" sz="3200" dirty="0">
                <a:solidFill>
                  <a:srgbClr val="023C5B"/>
                </a:solidFill>
                <a:cs typeface="mohammad bold art 1" pitchFamily="2" charset="-78"/>
              </a:rPr>
              <a:t>مراحل التحقيق:</a:t>
            </a:r>
          </a:p>
          <a:p>
            <a:pPr marL="514350" indent="-514350" algn="r" rtl="1">
              <a:lnSpc>
                <a:spcPct val="150000"/>
              </a:lnSpc>
              <a:buFont typeface="+mj-lt"/>
              <a:buAutoNum type="arabicPeriod"/>
            </a:pPr>
            <a:r>
              <a:rPr lang="ar-KW" sz="3200" dirty="0">
                <a:solidFill>
                  <a:srgbClr val="023C5B"/>
                </a:solidFill>
                <a:cs typeface="mohammad bold art 1" pitchFamily="2" charset="-78"/>
              </a:rPr>
              <a:t>مرحلة الاشتباه من (</a:t>
            </a:r>
            <a:r>
              <a:rPr lang="ar-KW" sz="3200" dirty="0">
                <a:solidFill>
                  <a:srgbClr val="AD8100"/>
                </a:solidFill>
                <a:cs typeface="mohammad bold art 1" pitchFamily="2" charset="-78"/>
              </a:rPr>
              <a:t>الجهة/ بناءً على معلومات</a:t>
            </a:r>
            <a:r>
              <a:rPr lang="ar-KW" sz="3200" dirty="0">
                <a:solidFill>
                  <a:srgbClr val="023C5B"/>
                </a:solidFill>
                <a:cs typeface="mohammad bold art 1" pitchFamily="2" charset="-78"/>
              </a:rPr>
              <a:t>).</a:t>
            </a:r>
          </a:p>
          <a:p>
            <a:pPr marL="514350" indent="-514350" algn="r" rtl="1">
              <a:lnSpc>
                <a:spcPct val="150000"/>
              </a:lnSpc>
              <a:buFont typeface="+mj-lt"/>
              <a:buAutoNum type="arabicPeriod"/>
            </a:pPr>
            <a:r>
              <a:rPr lang="ar-KW" sz="3200" dirty="0">
                <a:solidFill>
                  <a:srgbClr val="023C5B"/>
                </a:solidFill>
                <a:cs typeface="mohammad bold art 1" pitchFamily="2" charset="-78"/>
              </a:rPr>
              <a:t>مرحلة </a:t>
            </a:r>
            <a:r>
              <a:rPr lang="ar-KW" sz="3200" dirty="0">
                <a:solidFill>
                  <a:srgbClr val="AD8100"/>
                </a:solidFill>
                <a:cs typeface="mohammad bold art 1" pitchFamily="2" charset="-78"/>
              </a:rPr>
              <a:t>التحليل الفني (وحدة التحريات المالية الكويتية).</a:t>
            </a:r>
          </a:p>
          <a:p>
            <a:pPr marL="514350" indent="-514350" algn="r" rtl="1">
              <a:lnSpc>
                <a:spcPct val="150000"/>
              </a:lnSpc>
              <a:buFont typeface="+mj-lt"/>
              <a:buAutoNum type="arabicPeriod"/>
            </a:pPr>
            <a:r>
              <a:rPr lang="ar-KW" sz="3200" dirty="0">
                <a:solidFill>
                  <a:srgbClr val="023C5B"/>
                </a:solidFill>
                <a:cs typeface="mohammad bold art 1" pitchFamily="2" charset="-78"/>
              </a:rPr>
              <a:t>مرحلة </a:t>
            </a:r>
            <a:r>
              <a:rPr lang="ar-KW" sz="3200" dirty="0">
                <a:solidFill>
                  <a:srgbClr val="AD8100"/>
                </a:solidFill>
                <a:cs typeface="mohammad bold art 1" pitchFamily="2" charset="-78"/>
              </a:rPr>
              <a:t>التحقيق (النيابة العامة).</a:t>
            </a:r>
          </a:p>
          <a:p>
            <a:pPr marL="514350" indent="-514350" algn="r" rtl="1">
              <a:lnSpc>
                <a:spcPct val="150000"/>
              </a:lnSpc>
              <a:buFont typeface="+mj-lt"/>
              <a:buAutoNum type="arabicPeriod"/>
            </a:pPr>
            <a:r>
              <a:rPr lang="ar-KW" sz="3200" dirty="0">
                <a:solidFill>
                  <a:srgbClr val="023C5B"/>
                </a:solidFill>
                <a:cs typeface="mohammad bold art 1" pitchFamily="2" charset="-78"/>
              </a:rPr>
              <a:t>مرحلة القضاء.</a:t>
            </a:r>
          </a:p>
          <a:p>
            <a:pPr algn="r" rtl="1">
              <a:lnSpc>
                <a:spcPct val="150000"/>
              </a:lnSpc>
            </a:pPr>
            <a:endParaRPr lang="ar-KW" sz="3200" dirty="0">
              <a:solidFill>
                <a:srgbClr val="023C5B"/>
              </a:solidFill>
              <a:cs typeface="mohammad bold art 1" pitchFamily="2" charset="-78"/>
            </a:endParaRPr>
          </a:p>
          <a:p>
            <a:pPr algn="r" rtl="1">
              <a:lnSpc>
                <a:spcPct val="150000"/>
              </a:lnSpc>
            </a:pPr>
            <a:endParaRPr lang="ar-KW" sz="3200" dirty="0">
              <a:solidFill>
                <a:srgbClr val="023C5B"/>
              </a:solidFill>
              <a:cs typeface="mohammad bold art 1" pitchFamily="2" charset="-78"/>
            </a:endParaRPr>
          </a:p>
          <a:p>
            <a:pPr algn="r" rtl="1">
              <a:lnSpc>
                <a:spcPct val="150000"/>
              </a:lnSpc>
            </a:pPr>
            <a:endParaRPr lang="ar-KW" sz="3200" dirty="0">
              <a:solidFill>
                <a:srgbClr val="023C5B"/>
              </a:solidFill>
              <a:cs typeface="mohammad bold art 1" pitchFamily="2" charset="-78"/>
            </a:endParaRPr>
          </a:p>
          <a:p>
            <a:pPr algn="r" rtl="1">
              <a:lnSpc>
                <a:spcPct val="150000"/>
              </a:lnSpc>
            </a:pPr>
            <a:endParaRPr lang="ar-KW" sz="3200" dirty="0">
              <a:solidFill>
                <a:srgbClr val="023C5B"/>
              </a:solidFill>
              <a:cs typeface="mohammad bold art 1" pitchFamily="2" charset="-78"/>
            </a:endParaRPr>
          </a:p>
          <a:p>
            <a:pPr algn="r" rtl="1">
              <a:lnSpc>
                <a:spcPct val="150000"/>
              </a:lnSpc>
            </a:pPr>
            <a:endParaRPr lang="ar-KW" sz="3200" dirty="0">
              <a:solidFill>
                <a:srgbClr val="023C5B"/>
              </a:solidFill>
              <a:cs typeface="mohammad bold art 1" pitchFamily="2" charset="-78"/>
            </a:endParaRPr>
          </a:p>
          <a:p>
            <a:pPr algn="r" rtl="1">
              <a:lnSpc>
                <a:spcPct val="150000"/>
              </a:lnSpc>
            </a:pPr>
            <a:endParaRPr lang="ar-KW" sz="3200" dirty="0">
              <a:solidFill>
                <a:srgbClr val="023C5B"/>
              </a:solidFill>
              <a:cs typeface="mohammad bold art 1" pitchFamily="2" charset="-78"/>
            </a:endParaRPr>
          </a:p>
          <a:p>
            <a:pPr algn="r" rtl="1">
              <a:lnSpc>
                <a:spcPct val="150000"/>
              </a:lnSpc>
            </a:pPr>
            <a:endParaRPr lang="en-US" sz="3200" dirty="0">
              <a:solidFill>
                <a:srgbClr val="023C5B"/>
              </a:solidFill>
              <a:cs typeface="mohammad bold art 1" pitchFamily="2" charset="-78"/>
            </a:endParaRPr>
          </a:p>
        </p:txBody>
      </p:sp>
    </p:spTree>
    <p:extLst>
      <p:ext uri="{BB962C8B-B14F-4D97-AF65-F5344CB8AC3E}">
        <p14:creationId xmlns:p14="http://schemas.microsoft.com/office/powerpoint/2010/main" val="2753320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8C594-7876-21D8-58CE-547CC135F7E4}"/>
              </a:ext>
            </a:extLst>
          </p:cNvPr>
          <p:cNvSpPr>
            <a:spLocks noGrp="1"/>
          </p:cNvSpPr>
          <p:nvPr>
            <p:ph type="title"/>
          </p:nvPr>
        </p:nvSpPr>
        <p:spPr>
          <a:xfrm>
            <a:off x="755469" y="1162843"/>
            <a:ext cx="10515600" cy="1325563"/>
          </a:xfrm>
        </p:spPr>
        <p:txBody>
          <a:bodyPr/>
          <a:lstStyle/>
          <a:p>
            <a:pPr algn="ctr" rtl="1"/>
            <a:r>
              <a:rPr lang="ar-KW" sz="4400" b="1" dirty="0">
                <a:solidFill>
                  <a:srgbClr val="B39019"/>
                </a:solidFill>
                <a:cs typeface="mohammad bold art 1" pitchFamily="2" charset="-78"/>
              </a:rPr>
              <a:t>حالات واقعية</a:t>
            </a:r>
            <a:endParaRPr lang="en-US" dirty="0">
              <a:solidFill>
                <a:srgbClr val="B39019"/>
              </a:solidFill>
              <a:cs typeface="mohammad bold art 1" pitchFamily="2" charset="-78"/>
            </a:endParaRPr>
          </a:p>
        </p:txBody>
      </p:sp>
      <p:sp>
        <p:nvSpPr>
          <p:cNvPr id="3" name="Content Placeholder 2">
            <a:extLst>
              <a:ext uri="{FF2B5EF4-FFF2-40B4-BE49-F238E27FC236}">
                <a16:creationId xmlns:a16="http://schemas.microsoft.com/office/drawing/2014/main" id="{53F801A8-79A1-1423-C195-E70D1878189B}"/>
              </a:ext>
            </a:extLst>
          </p:cNvPr>
          <p:cNvSpPr>
            <a:spLocks noGrp="1"/>
          </p:cNvSpPr>
          <p:nvPr>
            <p:ph idx="1"/>
          </p:nvPr>
        </p:nvSpPr>
        <p:spPr>
          <a:xfrm>
            <a:off x="755469" y="2507001"/>
            <a:ext cx="10515600" cy="4351338"/>
          </a:xfrm>
        </p:spPr>
        <p:txBody>
          <a:bodyPr>
            <a:normAutofit/>
          </a:bodyPr>
          <a:lstStyle/>
          <a:p>
            <a:pPr marL="0" indent="0" algn="ctr" rtl="1">
              <a:buNone/>
            </a:pPr>
            <a:endParaRPr lang="ar-KW" sz="4800" b="1" dirty="0">
              <a:solidFill>
                <a:srgbClr val="023C5B"/>
              </a:solidFill>
              <a:cs typeface="mohammad bold art 1" pitchFamily="2" charset="-78"/>
            </a:endParaRPr>
          </a:p>
          <a:p>
            <a:pPr marL="0" indent="0" algn="ctr" rtl="1">
              <a:buNone/>
            </a:pPr>
            <a:r>
              <a:rPr lang="ar-KW" sz="4800" b="1" dirty="0">
                <a:solidFill>
                  <a:srgbClr val="023C5B"/>
                </a:solidFill>
                <a:cs typeface="mohammad bold art 1" pitchFamily="2" charset="-78"/>
              </a:rPr>
              <a:t>الحالة الأولى</a:t>
            </a:r>
          </a:p>
          <a:p>
            <a:pPr marL="0" indent="0" algn="ctr" rtl="1">
              <a:buNone/>
            </a:pPr>
            <a:endParaRPr lang="ar-KW" sz="4800" b="1" dirty="0">
              <a:solidFill>
                <a:srgbClr val="023C5B"/>
              </a:solidFill>
              <a:cs typeface="mohammad bold art 1" pitchFamily="2" charset="-78"/>
            </a:endParaRPr>
          </a:p>
          <a:p>
            <a:pPr marL="0" indent="0" algn="ctr" rtl="1">
              <a:buNone/>
            </a:pPr>
            <a:endParaRPr lang="ar-KW" sz="4800" b="1" dirty="0">
              <a:solidFill>
                <a:srgbClr val="023C5B"/>
              </a:solidFill>
              <a:cs typeface="mohammad bold art 1" pitchFamily="2" charset="-78"/>
            </a:endParaRPr>
          </a:p>
          <a:p>
            <a:pPr marL="0" indent="0" algn="ctr" rtl="1">
              <a:buNone/>
            </a:pPr>
            <a:endParaRPr lang="ar-KW" sz="4800" b="1" dirty="0">
              <a:solidFill>
                <a:srgbClr val="023C5B"/>
              </a:solidFill>
              <a:cs typeface="mohammad bold art 1" pitchFamily="2" charset="-78"/>
            </a:endParaRPr>
          </a:p>
          <a:p>
            <a:pPr marL="0" indent="0" algn="ctr" rtl="1">
              <a:buNone/>
            </a:pPr>
            <a:endParaRPr lang="ar-KW" sz="4800" b="1" dirty="0">
              <a:solidFill>
                <a:srgbClr val="023C5B"/>
              </a:solidFill>
              <a:cs typeface="mohammad bold art 1" pitchFamily="2" charset="-78"/>
            </a:endParaRPr>
          </a:p>
          <a:p>
            <a:pPr marL="0" indent="0" algn="ctr" rtl="1">
              <a:buNone/>
            </a:pPr>
            <a:endParaRPr lang="ar-KW" sz="4800" b="1" dirty="0">
              <a:solidFill>
                <a:srgbClr val="023C5B"/>
              </a:solidFill>
              <a:cs typeface="mohammad bold art 1" pitchFamily="2" charset="-78"/>
            </a:endParaRPr>
          </a:p>
          <a:p>
            <a:pPr marL="0" indent="0" algn="ctr" rtl="1">
              <a:buNone/>
            </a:pPr>
            <a:endParaRPr lang="ar-KW" sz="4800" b="1" dirty="0">
              <a:solidFill>
                <a:srgbClr val="023C5B"/>
              </a:solidFill>
              <a:cs typeface="mohammad bold art 1" pitchFamily="2" charset="-78"/>
            </a:endParaRPr>
          </a:p>
          <a:p>
            <a:pPr marL="0" indent="0" algn="ctr" rtl="1">
              <a:buNone/>
            </a:pPr>
            <a:endParaRPr lang="en-US" sz="4800" b="1" dirty="0">
              <a:solidFill>
                <a:srgbClr val="023C5B"/>
              </a:solidFill>
              <a:cs typeface="mohammad bold art 1" pitchFamily="2" charset="-78"/>
            </a:endParaRPr>
          </a:p>
        </p:txBody>
      </p:sp>
    </p:spTree>
    <p:extLst>
      <p:ext uri="{BB962C8B-B14F-4D97-AF65-F5344CB8AC3E}">
        <p14:creationId xmlns:p14="http://schemas.microsoft.com/office/powerpoint/2010/main" val="21154255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93226C6-78C1-71C6-55E1-9538C09BE6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34D58B-8EEB-E379-D317-5A6C16D5DD08}"/>
              </a:ext>
            </a:extLst>
          </p:cNvPr>
          <p:cNvSpPr>
            <a:spLocks noGrp="1"/>
          </p:cNvSpPr>
          <p:nvPr>
            <p:ph type="title"/>
          </p:nvPr>
        </p:nvSpPr>
        <p:spPr>
          <a:xfrm>
            <a:off x="838200" y="1162843"/>
            <a:ext cx="10515600" cy="1325563"/>
          </a:xfrm>
        </p:spPr>
        <p:txBody>
          <a:bodyPr/>
          <a:lstStyle/>
          <a:p>
            <a:pPr algn="ctr" rtl="1"/>
            <a:r>
              <a:rPr lang="ar-KW" sz="4400" b="1" dirty="0">
                <a:solidFill>
                  <a:srgbClr val="B39019"/>
                </a:solidFill>
                <a:cs typeface="mohammad bold art 1" pitchFamily="2" charset="-78"/>
              </a:rPr>
              <a:t>حالات واقعية</a:t>
            </a:r>
            <a:endParaRPr lang="en-US" dirty="0">
              <a:solidFill>
                <a:srgbClr val="B39019"/>
              </a:solidFill>
              <a:cs typeface="mohammad bold art 1" pitchFamily="2" charset="-78"/>
            </a:endParaRPr>
          </a:p>
        </p:txBody>
      </p:sp>
      <p:sp>
        <p:nvSpPr>
          <p:cNvPr id="3" name="Content Placeholder 2">
            <a:extLst>
              <a:ext uri="{FF2B5EF4-FFF2-40B4-BE49-F238E27FC236}">
                <a16:creationId xmlns:a16="http://schemas.microsoft.com/office/drawing/2014/main" id="{0336E10A-B896-EF8B-C48F-697F95C5197D}"/>
              </a:ext>
            </a:extLst>
          </p:cNvPr>
          <p:cNvSpPr>
            <a:spLocks noGrp="1"/>
          </p:cNvSpPr>
          <p:nvPr>
            <p:ph idx="1"/>
          </p:nvPr>
        </p:nvSpPr>
        <p:spPr>
          <a:xfrm>
            <a:off x="838200" y="2488406"/>
            <a:ext cx="10515600" cy="4351338"/>
          </a:xfrm>
        </p:spPr>
        <p:txBody>
          <a:bodyPr>
            <a:normAutofit/>
          </a:bodyPr>
          <a:lstStyle/>
          <a:p>
            <a:pPr marL="0" indent="0" algn="ctr" rtl="1">
              <a:buNone/>
            </a:pPr>
            <a:endParaRPr lang="ar-KW" sz="4800" b="1" dirty="0">
              <a:solidFill>
                <a:srgbClr val="023C5B"/>
              </a:solidFill>
              <a:cs typeface="mohammad bold art 1" pitchFamily="2" charset="-78"/>
            </a:endParaRPr>
          </a:p>
          <a:p>
            <a:pPr marL="0" indent="0" algn="ctr" rtl="1">
              <a:buNone/>
            </a:pPr>
            <a:r>
              <a:rPr lang="ar-KW" sz="4800" b="1" dirty="0">
                <a:solidFill>
                  <a:srgbClr val="023C5B"/>
                </a:solidFill>
                <a:cs typeface="mohammad bold art 1" pitchFamily="2" charset="-78"/>
              </a:rPr>
              <a:t>الحالة الثانية</a:t>
            </a:r>
          </a:p>
          <a:p>
            <a:pPr marL="0" indent="0" algn="ctr" rtl="1">
              <a:buNone/>
            </a:pPr>
            <a:endParaRPr lang="ar-KW" sz="4800" b="1" dirty="0">
              <a:solidFill>
                <a:srgbClr val="023C5B"/>
              </a:solidFill>
              <a:cs typeface="mohammad bold art 1" pitchFamily="2" charset="-78"/>
            </a:endParaRPr>
          </a:p>
          <a:p>
            <a:pPr marL="0" indent="0" algn="ctr" rtl="1">
              <a:buNone/>
            </a:pPr>
            <a:endParaRPr lang="ar-KW" sz="4800" b="1" dirty="0">
              <a:solidFill>
                <a:srgbClr val="023C5B"/>
              </a:solidFill>
              <a:cs typeface="mohammad bold art 1" pitchFamily="2" charset="-78"/>
            </a:endParaRPr>
          </a:p>
          <a:p>
            <a:pPr marL="0" indent="0" algn="ctr" rtl="1">
              <a:buNone/>
            </a:pPr>
            <a:endParaRPr lang="ar-KW" sz="4800" b="1" dirty="0">
              <a:solidFill>
                <a:srgbClr val="023C5B"/>
              </a:solidFill>
              <a:cs typeface="mohammad bold art 1" pitchFamily="2" charset="-78"/>
            </a:endParaRPr>
          </a:p>
          <a:p>
            <a:pPr marL="0" indent="0" algn="ctr" rtl="1">
              <a:buNone/>
            </a:pPr>
            <a:endParaRPr lang="ar-KW" sz="4800" b="1" dirty="0">
              <a:solidFill>
                <a:srgbClr val="023C5B"/>
              </a:solidFill>
              <a:cs typeface="mohammad bold art 1" pitchFamily="2" charset="-78"/>
            </a:endParaRPr>
          </a:p>
          <a:p>
            <a:pPr marL="0" indent="0" algn="ctr" rtl="1">
              <a:buNone/>
            </a:pPr>
            <a:endParaRPr lang="ar-KW" sz="4800" b="1" dirty="0">
              <a:solidFill>
                <a:srgbClr val="023C5B"/>
              </a:solidFill>
              <a:cs typeface="mohammad bold art 1" pitchFamily="2" charset="-78"/>
            </a:endParaRPr>
          </a:p>
          <a:p>
            <a:pPr marL="0" indent="0" algn="ctr" rtl="1">
              <a:buNone/>
            </a:pPr>
            <a:endParaRPr lang="ar-KW" sz="4800" b="1" dirty="0">
              <a:solidFill>
                <a:srgbClr val="023C5B"/>
              </a:solidFill>
              <a:cs typeface="mohammad bold art 1" pitchFamily="2" charset="-78"/>
            </a:endParaRPr>
          </a:p>
          <a:p>
            <a:pPr marL="0" indent="0" algn="ctr" rtl="1">
              <a:buNone/>
            </a:pPr>
            <a:endParaRPr lang="en-US" sz="4800" b="1" dirty="0">
              <a:solidFill>
                <a:srgbClr val="023C5B"/>
              </a:solidFill>
              <a:cs typeface="mohammad bold art 1" pitchFamily="2" charset="-78"/>
            </a:endParaRPr>
          </a:p>
        </p:txBody>
      </p:sp>
    </p:spTree>
    <p:extLst>
      <p:ext uri="{BB962C8B-B14F-4D97-AF65-F5344CB8AC3E}">
        <p14:creationId xmlns:p14="http://schemas.microsoft.com/office/powerpoint/2010/main" val="32678792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83A990-7A9E-41F3-98EE-677FA6895BBA}"/>
              </a:ext>
            </a:extLst>
          </p:cNvPr>
          <p:cNvSpPr/>
          <p:nvPr/>
        </p:nvSpPr>
        <p:spPr>
          <a:xfrm>
            <a:off x="2970528" y="3390872"/>
            <a:ext cx="4219425"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KW" sz="6600" b="1" i="0" u="none" strike="noStrike" kern="1200" cap="none" spc="0" normalizeH="0" baseline="0" noProof="0" dirty="0">
                <a:ln>
                  <a:noFill/>
                </a:ln>
                <a:solidFill>
                  <a:srgbClr val="AD8100"/>
                </a:solidFill>
                <a:effectLst/>
                <a:uLnTx/>
                <a:uFillTx/>
                <a:latin typeface="Calibri" panose="020F0502020204030204"/>
                <a:ea typeface="+mn-ea"/>
                <a:cs typeface="mohammad bold art 1" pitchFamily="2" charset="-78"/>
              </a:rPr>
              <a:t>فقرة الأسئلة</a:t>
            </a:r>
            <a:endParaRPr kumimoji="0" lang="en-GB" sz="6600" b="0" i="0" u="none" strike="noStrike" kern="1200" cap="none" spc="0" normalizeH="0" baseline="0" noProof="0" dirty="0">
              <a:ln>
                <a:noFill/>
              </a:ln>
              <a:solidFill>
                <a:srgbClr val="AD81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3106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ubtitle 5"/>
          <p:cNvSpPr>
            <a:spLocks noGrp="1"/>
          </p:cNvSpPr>
          <p:nvPr>
            <p:ph type="subTitle" idx="1"/>
          </p:nvPr>
        </p:nvSpPr>
        <p:spPr>
          <a:xfrm>
            <a:off x="1443318" y="2034820"/>
            <a:ext cx="9144000" cy="944331"/>
          </a:xfrm>
        </p:spPr>
        <p:txBody>
          <a:bodyPr>
            <a:normAutofit/>
          </a:bodyPr>
          <a:lstStyle/>
          <a:p>
            <a:pPr lvl="0" rtl="1" fontAlgn="base">
              <a:spcBef>
                <a:spcPct val="0"/>
              </a:spcBef>
              <a:spcAft>
                <a:spcPts val="600"/>
              </a:spcAft>
            </a:pPr>
            <a:r>
              <a:rPr lang="ar-KW" sz="5400" b="1" dirty="0">
                <a:solidFill>
                  <a:schemeClr val="accent1">
                    <a:lumMod val="50000"/>
                  </a:schemeClr>
                </a:solidFill>
                <a:latin typeface="Calibri" pitchFamily="34" charset="0"/>
                <a:cs typeface="mohammad bold art 1" pitchFamily="2" charset="-78"/>
              </a:rPr>
              <a:t>«</a:t>
            </a:r>
            <a:r>
              <a:rPr lang="ar-KW" sz="5400" b="1" dirty="0">
                <a:solidFill>
                  <a:srgbClr val="AD8100"/>
                </a:solidFill>
                <a:latin typeface="Calibri" pitchFamily="34" charset="0"/>
                <a:cs typeface="mohammad bold art 1" pitchFamily="2" charset="-78"/>
              </a:rPr>
              <a:t> شكراً </a:t>
            </a:r>
            <a:r>
              <a:rPr lang="ar-KW" sz="5400" b="1" dirty="0">
                <a:solidFill>
                  <a:schemeClr val="accent1">
                    <a:lumMod val="50000"/>
                  </a:schemeClr>
                </a:solidFill>
                <a:latin typeface="Calibri" pitchFamily="34" charset="0"/>
                <a:cs typeface="mohammad bold art 1" pitchFamily="2" charset="-78"/>
              </a:rPr>
              <a:t>»</a:t>
            </a:r>
          </a:p>
        </p:txBody>
      </p:sp>
      <p:cxnSp>
        <p:nvCxnSpPr>
          <p:cNvPr id="13" name="Straight Connector 12"/>
          <p:cNvCxnSpPr/>
          <p:nvPr/>
        </p:nvCxnSpPr>
        <p:spPr>
          <a:xfrm>
            <a:off x="4622399" y="2867899"/>
            <a:ext cx="2775169" cy="9772"/>
          </a:xfrm>
          <a:prstGeom prst="line">
            <a:avLst/>
          </a:prstGeom>
          <a:ln w="28575">
            <a:solidFill>
              <a:schemeClr val="bg1">
                <a:lumMod val="65000"/>
              </a:schemeClr>
            </a:solidFill>
          </a:ln>
        </p:spPr>
        <p:style>
          <a:lnRef idx="1">
            <a:schemeClr val="accent3"/>
          </a:lnRef>
          <a:fillRef idx="0">
            <a:schemeClr val="accent3"/>
          </a:fillRef>
          <a:effectRef idx="0">
            <a:schemeClr val="accent3"/>
          </a:effectRef>
          <a:fontRef idx="minor">
            <a:schemeClr val="tx1"/>
          </a:fontRef>
        </p:style>
      </p:cxnSp>
      <p:pic>
        <p:nvPicPr>
          <p:cNvPr id="4" name="Picture 3" descr="A blue and white x&#10;&#10;Description automatically generated">
            <a:extLst>
              <a:ext uri="{FF2B5EF4-FFF2-40B4-BE49-F238E27FC236}">
                <a16:creationId xmlns:a16="http://schemas.microsoft.com/office/drawing/2014/main" id="{0820650A-6468-4935-918D-5A8151FF1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4650" y="3759344"/>
            <a:ext cx="456878" cy="456878"/>
          </a:xfrm>
          <a:prstGeom prst="rect">
            <a:avLst/>
          </a:prstGeom>
        </p:spPr>
      </p:pic>
    </p:spTree>
    <p:extLst>
      <p:ext uri="{BB962C8B-B14F-4D97-AF65-F5344CB8AC3E}">
        <p14:creationId xmlns:p14="http://schemas.microsoft.com/office/powerpoint/2010/main" val="308837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5E109-525C-7621-4B59-B11378364E0B}"/>
              </a:ext>
            </a:extLst>
          </p:cNvPr>
          <p:cNvSpPr>
            <a:spLocks noGrp="1"/>
          </p:cNvSpPr>
          <p:nvPr>
            <p:ph type="title"/>
          </p:nvPr>
        </p:nvSpPr>
        <p:spPr>
          <a:xfrm>
            <a:off x="838200" y="891994"/>
            <a:ext cx="10515600" cy="1325563"/>
          </a:xfrm>
        </p:spPr>
        <p:txBody>
          <a:bodyPr>
            <a:normAutofit/>
          </a:bodyPr>
          <a:lstStyle/>
          <a:p>
            <a:pPr algn="ctr" rtl="1"/>
            <a:r>
              <a:rPr lang="ar-KW" sz="3600" dirty="0">
                <a:solidFill>
                  <a:srgbClr val="B39019"/>
                </a:solidFill>
                <a:cs typeface="mohammad bold art 1" pitchFamily="2" charset="-78"/>
              </a:rPr>
              <a:t>الأجندة</a:t>
            </a:r>
            <a:endParaRPr lang="en-US" sz="3600" dirty="0">
              <a:solidFill>
                <a:srgbClr val="B39019"/>
              </a:solidFill>
              <a:cs typeface="mohammad bold art 1" pitchFamily="2" charset="-78"/>
            </a:endParaRPr>
          </a:p>
        </p:txBody>
      </p:sp>
      <p:sp>
        <p:nvSpPr>
          <p:cNvPr id="3" name="Content Placeholder 2">
            <a:extLst>
              <a:ext uri="{FF2B5EF4-FFF2-40B4-BE49-F238E27FC236}">
                <a16:creationId xmlns:a16="http://schemas.microsoft.com/office/drawing/2014/main" id="{8C9DDA4A-54FE-8AA4-92B6-DF22CE5D2813}"/>
              </a:ext>
            </a:extLst>
          </p:cNvPr>
          <p:cNvSpPr>
            <a:spLocks noGrp="1"/>
          </p:cNvSpPr>
          <p:nvPr>
            <p:ph idx="1"/>
          </p:nvPr>
        </p:nvSpPr>
        <p:spPr>
          <a:xfrm>
            <a:off x="838200" y="2121763"/>
            <a:ext cx="10515600" cy="4483689"/>
          </a:xfrm>
        </p:spPr>
        <p:txBody>
          <a:bodyPr>
            <a:normAutofit/>
          </a:bodyPr>
          <a:lstStyle/>
          <a:p>
            <a:pPr algn="r" rtl="1"/>
            <a:r>
              <a:rPr lang="ar-KW" dirty="0">
                <a:solidFill>
                  <a:srgbClr val="023C5B"/>
                </a:solidFill>
                <a:cs typeface="mohammad bold art 1" pitchFamily="2" charset="-78"/>
              </a:rPr>
              <a:t>تعريف جريمة غسل الأموال وتاريخها.</a:t>
            </a:r>
          </a:p>
          <a:p>
            <a:pPr algn="r" rtl="1"/>
            <a:r>
              <a:rPr lang="ar-KW" dirty="0">
                <a:solidFill>
                  <a:srgbClr val="023C5B"/>
                </a:solidFill>
                <a:cs typeface="mohammad bold art 1" pitchFamily="2" charset="-78"/>
              </a:rPr>
              <a:t>اتجاهات جريمة غسل الأموال.</a:t>
            </a:r>
          </a:p>
          <a:p>
            <a:pPr algn="r" rtl="1"/>
            <a:r>
              <a:rPr lang="ar-KW" dirty="0">
                <a:solidFill>
                  <a:srgbClr val="023C5B"/>
                </a:solidFill>
                <a:cs typeface="mohammad bold art 1" pitchFamily="2" charset="-78"/>
              </a:rPr>
              <a:t>أهمية الموضوع.</a:t>
            </a:r>
          </a:p>
          <a:p>
            <a:pPr algn="r" rtl="1"/>
            <a:r>
              <a:rPr lang="ar-KW" dirty="0">
                <a:solidFill>
                  <a:srgbClr val="023C5B"/>
                </a:solidFill>
                <a:cs typeface="mohammad bold art 1" pitchFamily="2" charset="-78"/>
              </a:rPr>
              <a:t>مراحل عملية غسل الأموال. (كيف تتم العملية ؟؟؟).</a:t>
            </a:r>
          </a:p>
          <a:p>
            <a:pPr algn="r" rtl="1"/>
            <a:r>
              <a:rPr lang="ar-KW" dirty="0">
                <a:solidFill>
                  <a:srgbClr val="023C5B"/>
                </a:solidFill>
                <a:cs typeface="mohammad bold art 1" pitchFamily="2" charset="-78"/>
              </a:rPr>
              <a:t>أساليب ومؤشرات جريمة غسل الأموال.</a:t>
            </a:r>
          </a:p>
          <a:p>
            <a:pPr algn="r" rtl="1"/>
            <a:r>
              <a:rPr lang="ar-KW" dirty="0">
                <a:solidFill>
                  <a:srgbClr val="023C5B"/>
                </a:solidFill>
                <a:cs typeface="mohammad bold art 1" pitchFamily="2" charset="-78"/>
              </a:rPr>
              <a:t>أضرار وآثار جريمة غسل الأموال.</a:t>
            </a:r>
          </a:p>
          <a:p>
            <a:pPr algn="r" rtl="1"/>
            <a:r>
              <a:rPr lang="ar-KW" dirty="0">
                <a:solidFill>
                  <a:srgbClr val="023C5B"/>
                </a:solidFill>
                <a:cs typeface="mohammad bold art 1" pitchFamily="2" charset="-78"/>
              </a:rPr>
              <a:t>تعريف جريمة تمويل الإرهاب ومراحلها. (كيف تتم العملية ؟؟؟)</a:t>
            </a:r>
          </a:p>
          <a:p>
            <a:pPr algn="r" rtl="1"/>
            <a:r>
              <a:rPr lang="ar-KW" dirty="0">
                <a:solidFill>
                  <a:srgbClr val="023C5B"/>
                </a:solidFill>
                <a:cs typeface="mohammad bold art 1" pitchFamily="2" charset="-78"/>
              </a:rPr>
              <a:t>الفرق بين تمويل الإرهاب وغسل الأموال.</a:t>
            </a:r>
          </a:p>
          <a:p>
            <a:pPr algn="r" rtl="1"/>
            <a:endParaRPr lang="ar-KW" dirty="0">
              <a:solidFill>
                <a:srgbClr val="023C5B"/>
              </a:solidFill>
              <a:cs typeface="mohammad bold art 1" pitchFamily="2" charset="-78"/>
            </a:endParaRPr>
          </a:p>
          <a:p>
            <a:pPr algn="r" rtl="1"/>
            <a:endParaRPr lang="en-US" dirty="0">
              <a:solidFill>
                <a:srgbClr val="023C5B"/>
              </a:solidFill>
              <a:cs typeface="mohammad bold art 1" pitchFamily="2" charset="-78"/>
            </a:endParaRPr>
          </a:p>
        </p:txBody>
      </p:sp>
    </p:spTree>
    <p:extLst>
      <p:ext uri="{BB962C8B-B14F-4D97-AF65-F5344CB8AC3E}">
        <p14:creationId xmlns:p14="http://schemas.microsoft.com/office/powerpoint/2010/main" val="1923523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DEB5E65-BE90-9A7F-2D12-5B77DB3ECB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8CB04D-1893-39E3-C874-9BA1ADD1D56A}"/>
              </a:ext>
            </a:extLst>
          </p:cNvPr>
          <p:cNvSpPr>
            <a:spLocks noGrp="1"/>
          </p:cNvSpPr>
          <p:nvPr>
            <p:ph type="title"/>
          </p:nvPr>
        </p:nvSpPr>
        <p:spPr>
          <a:xfrm>
            <a:off x="705025" y="1027906"/>
            <a:ext cx="10515600" cy="1325563"/>
          </a:xfrm>
        </p:spPr>
        <p:txBody>
          <a:bodyPr>
            <a:normAutofit/>
          </a:bodyPr>
          <a:lstStyle/>
          <a:p>
            <a:pPr algn="ctr" rtl="1"/>
            <a:r>
              <a:rPr lang="ar-KW" sz="3600" dirty="0">
                <a:solidFill>
                  <a:srgbClr val="B39019"/>
                </a:solidFill>
                <a:cs typeface="mohammad bold art 1" pitchFamily="2" charset="-78"/>
              </a:rPr>
              <a:t>الأجندة</a:t>
            </a:r>
            <a:endParaRPr lang="en-US" sz="3600" dirty="0">
              <a:solidFill>
                <a:srgbClr val="B39019"/>
              </a:solidFill>
              <a:cs typeface="mohammad bold art 1" pitchFamily="2" charset="-78"/>
            </a:endParaRPr>
          </a:p>
        </p:txBody>
      </p:sp>
      <p:sp>
        <p:nvSpPr>
          <p:cNvPr id="3" name="Content Placeholder 2">
            <a:extLst>
              <a:ext uri="{FF2B5EF4-FFF2-40B4-BE49-F238E27FC236}">
                <a16:creationId xmlns:a16="http://schemas.microsoft.com/office/drawing/2014/main" id="{0AE40086-2137-31A3-1D2B-49CAC078AE69}"/>
              </a:ext>
            </a:extLst>
          </p:cNvPr>
          <p:cNvSpPr>
            <a:spLocks noGrp="1"/>
          </p:cNvSpPr>
          <p:nvPr>
            <p:ph idx="1"/>
          </p:nvPr>
        </p:nvSpPr>
        <p:spPr>
          <a:xfrm>
            <a:off x="890451" y="2461397"/>
            <a:ext cx="10515600" cy="4486275"/>
          </a:xfrm>
        </p:spPr>
        <p:txBody>
          <a:bodyPr>
            <a:normAutofit/>
          </a:bodyPr>
          <a:lstStyle/>
          <a:p>
            <a:pPr algn="r" rtl="1"/>
            <a:r>
              <a:rPr lang="ar-KW" dirty="0">
                <a:solidFill>
                  <a:srgbClr val="023C5B"/>
                </a:solidFill>
                <a:cs typeface="mohammad bold art 1" pitchFamily="2" charset="-78"/>
              </a:rPr>
              <a:t>قوائم الإرهاب وأنواعها.</a:t>
            </a:r>
          </a:p>
          <a:p>
            <a:pPr algn="r" rtl="1"/>
            <a:r>
              <a:rPr lang="ar-KW" dirty="0">
                <a:solidFill>
                  <a:srgbClr val="023C5B"/>
                </a:solidFill>
                <a:cs typeface="mohammad bold art 1" pitchFamily="2" charset="-78"/>
              </a:rPr>
              <a:t>مكافحة غسل الأموال وتمويل الإرهاب.</a:t>
            </a:r>
          </a:p>
          <a:p>
            <a:pPr algn="r" rtl="1"/>
            <a:r>
              <a:rPr lang="ar-KW" dirty="0">
                <a:solidFill>
                  <a:srgbClr val="023C5B"/>
                </a:solidFill>
                <a:cs typeface="mohammad bold art 1" pitchFamily="2" charset="-78"/>
              </a:rPr>
              <a:t>القانون رقم (106) لسنة 2013.</a:t>
            </a:r>
          </a:p>
          <a:p>
            <a:pPr algn="r" rtl="1"/>
            <a:r>
              <a:rPr lang="ar-KW" dirty="0">
                <a:solidFill>
                  <a:srgbClr val="023C5B"/>
                </a:solidFill>
                <a:cs typeface="mohammad bold art 1" pitchFamily="2" charset="-78"/>
              </a:rPr>
              <a:t>عملية التحقيق في جرائم غسل الأموال.</a:t>
            </a:r>
          </a:p>
          <a:p>
            <a:pPr algn="r" rtl="1"/>
            <a:r>
              <a:rPr lang="ar-KW" dirty="0">
                <a:solidFill>
                  <a:srgbClr val="023C5B"/>
                </a:solidFill>
                <a:cs typeface="mohammad bold art 1" pitchFamily="2" charset="-78"/>
              </a:rPr>
              <a:t>حالات واقعية.</a:t>
            </a:r>
          </a:p>
          <a:p>
            <a:pPr algn="r" rtl="1"/>
            <a:r>
              <a:rPr lang="ar-KW" dirty="0">
                <a:solidFill>
                  <a:srgbClr val="023C5B"/>
                </a:solidFill>
                <a:cs typeface="mohammad bold art 1" pitchFamily="2" charset="-78"/>
              </a:rPr>
              <a:t>الأسئلة.</a:t>
            </a:r>
          </a:p>
        </p:txBody>
      </p:sp>
    </p:spTree>
    <p:extLst>
      <p:ext uri="{BB962C8B-B14F-4D97-AF65-F5344CB8AC3E}">
        <p14:creationId xmlns:p14="http://schemas.microsoft.com/office/powerpoint/2010/main" val="2584837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56D31B-7EEC-F8FC-B0D8-4BF999681AF4}"/>
              </a:ext>
            </a:extLst>
          </p:cNvPr>
          <p:cNvSpPr>
            <a:spLocks noGrp="1"/>
          </p:cNvSpPr>
          <p:nvPr>
            <p:ph type="title"/>
          </p:nvPr>
        </p:nvSpPr>
        <p:spPr>
          <a:xfrm>
            <a:off x="550817" y="905057"/>
            <a:ext cx="10515600" cy="1325563"/>
          </a:xfrm>
        </p:spPr>
        <p:txBody>
          <a:bodyPr>
            <a:normAutofit/>
          </a:bodyPr>
          <a:lstStyle/>
          <a:p>
            <a:pPr algn="ctr" rtl="1"/>
            <a:r>
              <a:rPr lang="ar-KW" sz="3600" dirty="0">
                <a:solidFill>
                  <a:srgbClr val="B39019"/>
                </a:solidFill>
                <a:cs typeface="mohammad bold art 1" pitchFamily="2" charset="-78"/>
              </a:rPr>
              <a:t>تعريف جريمة غسل الأموال</a:t>
            </a:r>
            <a:endParaRPr lang="en-US" sz="3600" dirty="0">
              <a:solidFill>
                <a:srgbClr val="B39019"/>
              </a:solidFill>
              <a:cs typeface="mohammad bold art 1" pitchFamily="2" charset="-78"/>
            </a:endParaRPr>
          </a:p>
        </p:txBody>
      </p:sp>
      <p:sp>
        <p:nvSpPr>
          <p:cNvPr id="6" name="Content Placeholder 5">
            <a:extLst>
              <a:ext uri="{FF2B5EF4-FFF2-40B4-BE49-F238E27FC236}">
                <a16:creationId xmlns:a16="http://schemas.microsoft.com/office/drawing/2014/main" id="{798C0E94-BF3E-BC6B-4CF5-5090822FC9D4}"/>
              </a:ext>
            </a:extLst>
          </p:cNvPr>
          <p:cNvSpPr>
            <a:spLocks noGrp="1"/>
          </p:cNvSpPr>
          <p:nvPr>
            <p:ph sz="half" idx="2"/>
          </p:nvPr>
        </p:nvSpPr>
        <p:spPr>
          <a:xfrm>
            <a:off x="5686027" y="1981421"/>
            <a:ext cx="6189952" cy="4208364"/>
          </a:xfrm>
        </p:spPr>
        <p:txBody>
          <a:bodyPr>
            <a:normAutofit fontScale="92500" lnSpcReduction="10000"/>
          </a:bodyPr>
          <a:lstStyle/>
          <a:p>
            <a:pPr marL="0" indent="0" algn="just" rtl="1">
              <a:lnSpc>
                <a:spcPct val="150000"/>
              </a:lnSpc>
              <a:buNone/>
            </a:pPr>
            <a:r>
              <a:rPr lang="ar-KW" dirty="0">
                <a:solidFill>
                  <a:srgbClr val="023C5B"/>
                </a:solidFill>
                <a:cs typeface="mohammad bold art 1" pitchFamily="2" charset="-78"/>
              </a:rPr>
              <a:t>هي عملية تحويل صفة الأموال غير القانونية والمتحصلة من الأنشطة الإجرامية المختلفة (تجارة مخدرات، قمار، سرقات، رشاوى، قتل، ... الخ) إلى الصفة القانونية، وذلك بهدف </a:t>
            </a:r>
            <a:r>
              <a:rPr lang="ar-KW" dirty="0">
                <a:solidFill>
                  <a:srgbClr val="AD8100"/>
                </a:solidFill>
                <a:cs typeface="mohammad bold art 1" pitchFamily="2" charset="-78"/>
              </a:rPr>
              <a:t>إخفاء مصدر هذه الأموال</a:t>
            </a:r>
            <a:r>
              <a:rPr lang="ar-KW" dirty="0">
                <a:solidFill>
                  <a:srgbClr val="023C5B"/>
                </a:solidFill>
                <a:cs typeface="mohammad bold art 1" pitchFamily="2" charset="-78"/>
              </a:rPr>
              <a:t>، الأمر الذي يمكن غاسلي الأموال من </a:t>
            </a:r>
            <a:r>
              <a:rPr lang="ar-KW" dirty="0">
                <a:solidFill>
                  <a:srgbClr val="AD8100"/>
                </a:solidFill>
                <a:cs typeface="mohammad bold art 1" pitchFamily="2" charset="-78"/>
              </a:rPr>
              <a:t>التمتع بأرباح جرائمهم، ودعم نشاطهم غير المشروع.</a:t>
            </a:r>
          </a:p>
          <a:p>
            <a:pPr marL="0" indent="0" algn="just" rtl="1">
              <a:lnSpc>
                <a:spcPct val="150000"/>
              </a:lnSpc>
              <a:buNone/>
            </a:pPr>
            <a:endParaRPr lang="ar-KW" dirty="0">
              <a:solidFill>
                <a:srgbClr val="FF0000"/>
              </a:solidFill>
              <a:cs typeface="mohammad bold art 1" pitchFamily="2" charset="-78"/>
            </a:endParaRPr>
          </a:p>
          <a:p>
            <a:pPr marL="0" indent="0" algn="just" rtl="1">
              <a:lnSpc>
                <a:spcPct val="150000"/>
              </a:lnSpc>
              <a:buNone/>
            </a:pPr>
            <a:endParaRPr lang="en-US" dirty="0">
              <a:solidFill>
                <a:srgbClr val="023C5B"/>
              </a:solidFill>
              <a:cs typeface="mohammad bold art 1" pitchFamily="2" charset="-78"/>
            </a:endParaRPr>
          </a:p>
        </p:txBody>
      </p:sp>
      <p:pic>
        <p:nvPicPr>
          <p:cNvPr id="8" name="Picture 7" descr="Money on a clothesline&#10;&#10;Description automatically generated">
            <a:extLst>
              <a:ext uri="{FF2B5EF4-FFF2-40B4-BE49-F238E27FC236}">
                <a16:creationId xmlns:a16="http://schemas.microsoft.com/office/drawing/2014/main" id="{4007A331-9439-41BA-816B-F3648DFE76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021" y="2270813"/>
            <a:ext cx="5115113" cy="3410076"/>
          </a:xfrm>
          <a:prstGeom prst="rect">
            <a:avLst/>
          </a:prstGeom>
        </p:spPr>
      </p:pic>
    </p:spTree>
    <p:extLst>
      <p:ext uri="{BB962C8B-B14F-4D97-AF65-F5344CB8AC3E}">
        <p14:creationId xmlns:p14="http://schemas.microsoft.com/office/powerpoint/2010/main" val="62826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26EAD28-0EE4-90E8-4D91-8C34B2D8FDA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16ADA37-05AB-86FF-770F-8293BB77947D}"/>
              </a:ext>
            </a:extLst>
          </p:cNvPr>
          <p:cNvSpPr>
            <a:spLocks noGrp="1"/>
          </p:cNvSpPr>
          <p:nvPr>
            <p:ph type="title"/>
          </p:nvPr>
        </p:nvSpPr>
        <p:spPr>
          <a:xfrm>
            <a:off x="838200" y="922473"/>
            <a:ext cx="10515600" cy="1325563"/>
          </a:xfrm>
        </p:spPr>
        <p:txBody>
          <a:bodyPr>
            <a:normAutofit/>
          </a:bodyPr>
          <a:lstStyle/>
          <a:p>
            <a:pPr algn="ctr" rtl="1"/>
            <a:r>
              <a:rPr lang="ar-KW" sz="3600" dirty="0">
                <a:solidFill>
                  <a:srgbClr val="B39019"/>
                </a:solidFill>
                <a:cs typeface="mohammad bold art 1" pitchFamily="2" charset="-78"/>
              </a:rPr>
              <a:t>تعريف جريمة غسل الأموال</a:t>
            </a:r>
            <a:endParaRPr lang="en-US" sz="3600" dirty="0">
              <a:solidFill>
                <a:srgbClr val="B39019"/>
              </a:solidFill>
              <a:cs typeface="mohammad bold art 1" pitchFamily="2" charset="-78"/>
            </a:endParaRPr>
          </a:p>
        </p:txBody>
      </p:sp>
      <p:graphicFrame>
        <p:nvGraphicFramePr>
          <p:cNvPr id="7" name="Diagram 6">
            <a:extLst>
              <a:ext uri="{FF2B5EF4-FFF2-40B4-BE49-F238E27FC236}">
                <a16:creationId xmlns:a16="http://schemas.microsoft.com/office/drawing/2014/main" id="{A0380D15-9A9B-4F09-9881-F3298AAC7B45}"/>
              </a:ext>
            </a:extLst>
          </p:cNvPr>
          <p:cNvGraphicFramePr/>
          <p:nvPr>
            <p:extLst>
              <p:ext uri="{D42A27DB-BD31-4B8C-83A1-F6EECF244321}">
                <p14:modId xmlns:p14="http://schemas.microsoft.com/office/powerpoint/2010/main" val="4128184958"/>
              </p:ext>
            </p:extLst>
          </p:nvPr>
        </p:nvGraphicFramePr>
        <p:xfrm>
          <a:off x="2852057" y="2124165"/>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8617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graphicEl>
                                              <a:dgm id="{2C10DC31-35DE-4534-B33C-FB36EFA09CAD}"/>
                                            </p:graphicEl>
                                          </p:spTgt>
                                        </p:tgtEl>
                                        <p:attrNameLst>
                                          <p:attrName>style.visibility</p:attrName>
                                        </p:attrNameLst>
                                      </p:cBhvr>
                                      <p:to>
                                        <p:strVal val="visible"/>
                                      </p:to>
                                    </p:set>
                                    <p:anim calcmode="lin" valueType="num">
                                      <p:cBhvr additive="base">
                                        <p:cTn id="7" dur="500" fill="hold"/>
                                        <p:tgtEl>
                                          <p:spTgt spid="7">
                                            <p:graphicEl>
                                              <a:dgm id="{2C10DC31-35DE-4534-B33C-FB36EFA09CAD}"/>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graphicEl>
                                              <a:dgm id="{2C10DC31-35DE-4534-B33C-FB36EFA09CAD}"/>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graphicEl>
                                              <a:dgm id="{532E9AFD-2E33-484B-BEDD-6457077CA37B}"/>
                                            </p:graphicEl>
                                          </p:spTgt>
                                        </p:tgtEl>
                                        <p:attrNameLst>
                                          <p:attrName>style.visibility</p:attrName>
                                        </p:attrNameLst>
                                      </p:cBhvr>
                                      <p:to>
                                        <p:strVal val="visible"/>
                                      </p:to>
                                    </p:set>
                                    <p:anim calcmode="lin" valueType="num">
                                      <p:cBhvr additive="base">
                                        <p:cTn id="13" dur="500" fill="hold"/>
                                        <p:tgtEl>
                                          <p:spTgt spid="7">
                                            <p:graphicEl>
                                              <a:dgm id="{532E9AFD-2E33-484B-BEDD-6457077CA37B}"/>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graphicEl>
                                              <a:dgm id="{532E9AFD-2E33-484B-BEDD-6457077CA37B}"/>
                                            </p:graphic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graphicEl>
                                              <a:dgm id="{2966D069-11F5-4FA8-B234-B84227716DFB}"/>
                                            </p:graphicEl>
                                          </p:spTgt>
                                        </p:tgtEl>
                                        <p:attrNameLst>
                                          <p:attrName>style.visibility</p:attrName>
                                        </p:attrNameLst>
                                      </p:cBhvr>
                                      <p:to>
                                        <p:strVal val="visible"/>
                                      </p:to>
                                    </p:set>
                                    <p:anim calcmode="lin" valueType="num">
                                      <p:cBhvr additive="base">
                                        <p:cTn id="17" dur="500" fill="hold"/>
                                        <p:tgtEl>
                                          <p:spTgt spid="7">
                                            <p:graphicEl>
                                              <a:dgm id="{2966D069-11F5-4FA8-B234-B84227716DFB}"/>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graphicEl>
                                              <a:dgm id="{2966D069-11F5-4FA8-B234-B84227716DFB}"/>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graphicEl>
                                              <a:dgm id="{0A8610E5-AFA6-48DD-B38C-0A5ACBA2AF6A}"/>
                                            </p:graphicEl>
                                          </p:spTgt>
                                        </p:tgtEl>
                                        <p:attrNameLst>
                                          <p:attrName>style.visibility</p:attrName>
                                        </p:attrNameLst>
                                      </p:cBhvr>
                                      <p:to>
                                        <p:strVal val="visible"/>
                                      </p:to>
                                    </p:set>
                                    <p:anim calcmode="lin" valueType="num">
                                      <p:cBhvr additive="base">
                                        <p:cTn id="23" dur="500" fill="hold"/>
                                        <p:tgtEl>
                                          <p:spTgt spid="7">
                                            <p:graphicEl>
                                              <a:dgm id="{0A8610E5-AFA6-48DD-B38C-0A5ACBA2AF6A}"/>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graphicEl>
                                              <a:dgm id="{0A8610E5-AFA6-48DD-B38C-0A5ACBA2AF6A}"/>
                                            </p:graphic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
                                            <p:graphicEl>
                                              <a:dgm id="{B263F245-296A-4BBA-B1E5-E34AD68D83F9}"/>
                                            </p:graphicEl>
                                          </p:spTgt>
                                        </p:tgtEl>
                                        <p:attrNameLst>
                                          <p:attrName>style.visibility</p:attrName>
                                        </p:attrNameLst>
                                      </p:cBhvr>
                                      <p:to>
                                        <p:strVal val="visible"/>
                                      </p:to>
                                    </p:set>
                                    <p:anim calcmode="lin" valueType="num">
                                      <p:cBhvr additive="base">
                                        <p:cTn id="27" dur="500" fill="hold"/>
                                        <p:tgtEl>
                                          <p:spTgt spid="7">
                                            <p:graphicEl>
                                              <a:dgm id="{B263F245-296A-4BBA-B1E5-E34AD68D83F9}"/>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graphicEl>
                                              <a:dgm id="{B263F245-296A-4BBA-B1E5-E34AD68D83F9}"/>
                                            </p:graphic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
                                            <p:graphicEl>
                                              <a:dgm id="{40F2B124-9BB6-4E98-AB25-B4EE4DC6057C}"/>
                                            </p:graphicEl>
                                          </p:spTgt>
                                        </p:tgtEl>
                                        <p:attrNameLst>
                                          <p:attrName>style.visibility</p:attrName>
                                        </p:attrNameLst>
                                      </p:cBhvr>
                                      <p:to>
                                        <p:strVal val="visible"/>
                                      </p:to>
                                    </p:set>
                                    <p:anim calcmode="lin" valueType="num">
                                      <p:cBhvr additive="base">
                                        <p:cTn id="33" dur="500" fill="hold"/>
                                        <p:tgtEl>
                                          <p:spTgt spid="7">
                                            <p:graphicEl>
                                              <a:dgm id="{40F2B124-9BB6-4E98-AB25-B4EE4DC6057C}"/>
                                            </p:graphic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graphicEl>
                                              <a:dgm id="{40F2B124-9BB6-4E98-AB25-B4EE4DC6057C}"/>
                                            </p:graphic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7">
                                            <p:graphicEl>
                                              <a:dgm id="{03DA921E-222E-40F3-B84D-C02F56BD5DED}"/>
                                            </p:graphicEl>
                                          </p:spTgt>
                                        </p:tgtEl>
                                        <p:attrNameLst>
                                          <p:attrName>style.visibility</p:attrName>
                                        </p:attrNameLst>
                                      </p:cBhvr>
                                      <p:to>
                                        <p:strVal val="visible"/>
                                      </p:to>
                                    </p:set>
                                    <p:anim calcmode="lin" valueType="num">
                                      <p:cBhvr additive="base">
                                        <p:cTn id="37" dur="500" fill="hold"/>
                                        <p:tgtEl>
                                          <p:spTgt spid="7">
                                            <p:graphicEl>
                                              <a:dgm id="{03DA921E-222E-40F3-B84D-C02F56BD5DED}"/>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graphicEl>
                                              <a:dgm id="{03DA921E-222E-40F3-B84D-C02F56BD5DED}"/>
                                            </p:graphic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graphicEl>
                                              <a:dgm id="{CC97DE49-0EFE-43D0-AF53-B6427A8B60F1}"/>
                                            </p:graphicEl>
                                          </p:spTgt>
                                        </p:tgtEl>
                                        <p:attrNameLst>
                                          <p:attrName>style.visibility</p:attrName>
                                        </p:attrNameLst>
                                      </p:cBhvr>
                                      <p:to>
                                        <p:strVal val="visible"/>
                                      </p:to>
                                    </p:set>
                                    <p:anim calcmode="lin" valueType="num">
                                      <p:cBhvr additive="base">
                                        <p:cTn id="43" dur="500" fill="hold"/>
                                        <p:tgtEl>
                                          <p:spTgt spid="7">
                                            <p:graphicEl>
                                              <a:dgm id="{CC97DE49-0EFE-43D0-AF53-B6427A8B60F1}"/>
                                            </p:graphic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graphicEl>
                                              <a:dgm id="{CC97DE49-0EFE-43D0-AF53-B6427A8B60F1}"/>
                                            </p:graphic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7">
                                            <p:graphicEl>
                                              <a:dgm id="{2A619DA3-BAC7-4367-BF5B-351A28FB6C7F}"/>
                                            </p:graphicEl>
                                          </p:spTgt>
                                        </p:tgtEl>
                                        <p:attrNameLst>
                                          <p:attrName>style.visibility</p:attrName>
                                        </p:attrNameLst>
                                      </p:cBhvr>
                                      <p:to>
                                        <p:strVal val="visible"/>
                                      </p:to>
                                    </p:set>
                                    <p:anim calcmode="lin" valueType="num">
                                      <p:cBhvr additive="base">
                                        <p:cTn id="47" dur="500" fill="hold"/>
                                        <p:tgtEl>
                                          <p:spTgt spid="7">
                                            <p:graphicEl>
                                              <a:dgm id="{2A619DA3-BAC7-4367-BF5B-351A28FB6C7F}"/>
                                            </p:graphicEl>
                                          </p:spTgt>
                                        </p:tgtEl>
                                        <p:attrNameLst>
                                          <p:attrName>ppt_x</p:attrName>
                                        </p:attrNameLst>
                                      </p:cBhvr>
                                      <p:tavLst>
                                        <p:tav tm="0">
                                          <p:val>
                                            <p:strVal val="#ppt_x"/>
                                          </p:val>
                                        </p:tav>
                                        <p:tav tm="100000">
                                          <p:val>
                                            <p:strVal val="#ppt_x"/>
                                          </p:val>
                                        </p:tav>
                                      </p:tavLst>
                                    </p:anim>
                                    <p:anim calcmode="lin" valueType="num">
                                      <p:cBhvr additive="base">
                                        <p:cTn id="48" dur="500" fill="hold"/>
                                        <p:tgtEl>
                                          <p:spTgt spid="7">
                                            <p:graphicEl>
                                              <a:dgm id="{2A619DA3-BAC7-4367-BF5B-351A28FB6C7F}"/>
                                            </p:graphic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7">
                                            <p:graphicEl>
                                              <a:dgm id="{13DD0BA2-F85A-4DCC-9190-6E12DD0C9303}"/>
                                            </p:graphicEl>
                                          </p:spTgt>
                                        </p:tgtEl>
                                        <p:attrNameLst>
                                          <p:attrName>style.visibility</p:attrName>
                                        </p:attrNameLst>
                                      </p:cBhvr>
                                      <p:to>
                                        <p:strVal val="visible"/>
                                      </p:to>
                                    </p:set>
                                    <p:anim calcmode="lin" valueType="num">
                                      <p:cBhvr additive="base">
                                        <p:cTn id="53" dur="500" fill="hold"/>
                                        <p:tgtEl>
                                          <p:spTgt spid="7">
                                            <p:graphicEl>
                                              <a:dgm id="{13DD0BA2-F85A-4DCC-9190-6E12DD0C9303}"/>
                                            </p:graphicEl>
                                          </p:spTgt>
                                        </p:tgtEl>
                                        <p:attrNameLst>
                                          <p:attrName>ppt_x</p:attrName>
                                        </p:attrNameLst>
                                      </p:cBhvr>
                                      <p:tavLst>
                                        <p:tav tm="0">
                                          <p:val>
                                            <p:strVal val="#ppt_x"/>
                                          </p:val>
                                        </p:tav>
                                        <p:tav tm="100000">
                                          <p:val>
                                            <p:strVal val="#ppt_x"/>
                                          </p:val>
                                        </p:tav>
                                      </p:tavLst>
                                    </p:anim>
                                    <p:anim calcmode="lin" valueType="num">
                                      <p:cBhvr additive="base">
                                        <p:cTn id="54" dur="500" fill="hold"/>
                                        <p:tgtEl>
                                          <p:spTgt spid="7">
                                            <p:graphicEl>
                                              <a:dgm id="{13DD0BA2-F85A-4DCC-9190-6E12DD0C9303}"/>
                                            </p:graphic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7">
                                            <p:graphicEl>
                                              <a:dgm id="{11C3EE1B-2BBB-447A-A1F5-45768237573B}"/>
                                            </p:graphicEl>
                                          </p:spTgt>
                                        </p:tgtEl>
                                        <p:attrNameLst>
                                          <p:attrName>style.visibility</p:attrName>
                                        </p:attrNameLst>
                                      </p:cBhvr>
                                      <p:to>
                                        <p:strVal val="visible"/>
                                      </p:to>
                                    </p:set>
                                    <p:anim calcmode="lin" valueType="num">
                                      <p:cBhvr additive="base">
                                        <p:cTn id="57" dur="500" fill="hold"/>
                                        <p:tgtEl>
                                          <p:spTgt spid="7">
                                            <p:graphicEl>
                                              <a:dgm id="{11C3EE1B-2BBB-447A-A1F5-45768237573B}"/>
                                            </p:graphicEl>
                                          </p:spTgt>
                                        </p:tgtEl>
                                        <p:attrNameLst>
                                          <p:attrName>ppt_x</p:attrName>
                                        </p:attrNameLst>
                                      </p:cBhvr>
                                      <p:tavLst>
                                        <p:tav tm="0">
                                          <p:val>
                                            <p:strVal val="#ppt_x"/>
                                          </p:val>
                                        </p:tav>
                                        <p:tav tm="100000">
                                          <p:val>
                                            <p:strVal val="#ppt_x"/>
                                          </p:val>
                                        </p:tav>
                                      </p:tavLst>
                                    </p:anim>
                                    <p:anim calcmode="lin" valueType="num">
                                      <p:cBhvr additive="base">
                                        <p:cTn id="58" dur="500" fill="hold"/>
                                        <p:tgtEl>
                                          <p:spTgt spid="7">
                                            <p:graphicEl>
                                              <a:dgm id="{11C3EE1B-2BBB-447A-A1F5-45768237573B}"/>
                                            </p:graphicEl>
                                          </p:spTgt>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7">
                                            <p:graphicEl>
                                              <a:dgm id="{FBB42113-FD31-47E4-B7CF-E2A375088B02}"/>
                                            </p:graphicEl>
                                          </p:spTgt>
                                        </p:tgtEl>
                                        <p:attrNameLst>
                                          <p:attrName>style.visibility</p:attrName>
                                        </p:attrNameLst>
                                      </p:cBhvr>
                                      <p:to>
                                        <p:strVal val="visible"/>
                                      </p:to>
                                    </p:set>
                                    <p:anim calcmode="lin" valueType="num">
                                      <p:cBhvr additive="base">
                                        <p:cTn id="61" dur="500" fill="hold"/>
                                        <p:tgtEl>
                                          <p:spTgt spid="7">
                                            <p:graphicEl>
                                              <a:dgm id="{FBB42113-FD31-47E4-B7CF-E2A375088B02}"/>
                                            </p:graphicEl>
                                          </p:spTgt>
                                        </p:tgtEl>
                                        <p:attrNameLst>
                                          <p:attrName>ppt_x</p:attrName>
                                        </p:attrNameLst>
                                      </p:cBhvr>
                                      <p:tavLst>
                                        <p:tav tm="0">
                                          <p:val>
                                            <p:strVal val="#ppt_x"/>
                                          </p:val>
                                        </p:tav>
                                        <p:tav tm="100000">
                                          <p:val>
                                            <p:strVal val="#ppt_x"/>
                                          </p:val>
                                        </p:tav>
                                      </p:tavLst>
                                    </p:anim>
                                    <p:anim calcmode="lin" valueType="num">
                                      <p:cBhvr additive="base">
                                        <p:cTn id="62" dur="500" fill="hold"/>
                                        <p:tgtEl>
                                          <p:spTgt spid="7">
                                            <p:graphicEl>
                                              <a:dgm id="{FBB42113-FD31-47E4-B7CF-E2A375088B02}"/>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C17196-F094-E99B-00B2-828EAF5FFE8D}"/>
              </a:ext>
            </a:extLst>
          </p:cNvPr>
          <p:cNvSpPr>
            <a:spLocks noGrp="1"/>
          </p:cNvSpPr>
          <p:nvPr>
            <p:ph type="title"/>
          </p:nvPr>
        </p:nvSpPr>
        <p:spPr>
          <a:xfrm>
            <a:off x="799011" y="878930"/>
            <a:ext cx="10515600" cy="1325563"/>
          </a:xfrm>
        </p:spPr>
        <p:txBody>
          <a:bodyPr>
            <a:normAutofit/>
          </a:bodyPr>
          <a:lstStyle/>
          <a:p>
            <a:pPr algn="ctr" rtl="1"/>
            <a:r>
              <a:rPr lang="ar-KW" sz="3600" dirty="0">
                <a:solidFill>
                  <a:srgbClr val="B39019"/>
                </a:solidFill>
                <a:cs typeface="mohammad bold art 1" pitchFamily="2" charset="-78"/>
              </a:rPr>
              <a:t>تاريخ جريمة غسل الأموال</a:t>
            </a:r>
            <a:endParaRPr lang="en-US" sz="3600" dirty="0">
              <a:solidFill>
                <a:srgbClr val="B39019"/>
              </a:solidFill>
              <a:cs typeface="mohammad bold art 1" pitchFamily="2" charset="-78"/>
            </a:endParaRPr>
          </a:p>
        </p:txBody>
      </p:sp>
      <p:sp>
        <p:nvSpPr>
          <p:cNvPr id="6" name="Content Placeholder 5">
            <a:extLst>
              <a:ext uri="{FF2B5EF4-FFF2-40B4-BE49-F238E27FC236}">
                <a16:creationId xmlns:a16="http://schemas.microsoft.com/office/drawing/2014/main" id="{13351FAC-F43A-6065-B0E3-A59F6614301C}"/>
              </a:ext>
            </a:extLst>
          </p:cNvPr>
          <p:cNvSpPr>
            <a:spLocks noGrp="1"/>
          </p:cNvSpPr>
          <p:nvPr>
            <p:ph sz="half" idx="2"/>
          </p:nvPr>
        </p:nvSpPr>
        <p:spPr>
          <a:xfrm>
            <a:off x="524691" y="3205933"/>
            <a:ext cx="10515600" cy="2641872"/>
          </a:xfrm>
        </p:spPr>
        <p:txBody>
          <a:bodyPr/>
          <a:lstStyle/>
          <a:p>
            <a:pPr marL="0" indent="0" algn="just" rtl="1">
              <a:lnSpc>
                <a:spcPct val="150000"/>
              </a:lnSpc>
              <a:buNone/>
            </a:pPr>
            <a:r>
              <a:rPr lang="ar-KW" dirty="0">
                <a:solidFill>
                  <a:srgbClr val="023C5B"/>
                </a:solidFill>
                <a:cs typeface="mohammad bold art 1" pitchFamily="2" charset="-78"/>
              </a:rPr>
              <a:t>بدأ مصطلح </a:t>
            </a:r>
            <a:r>
              <a:rPr lang="ar-KW" dirty="0">
                <a:solidFill>
                  <a:srgbClr val="AB852D"/>
                </a:solidFill>
                <a:cs typeface="mohammad bold art 1" pitchFamily="2" charset="-78"/>
              </a:rPr>
              <a:t>"غسل الأموال" </a:t>
            </a:r>
            <a:r>
              <a:rPr lang="ar-KW" dirty="0">
                <a:solidFill>
                  <a:srgbClr val="023C5B"/>
                </a:solidFill>
                <a:cs typeface="mohammad bold art 1" pitchFamily="2" charset="-78"/>
              </a:rPr>
              <a:t>في الشيوع بين الناس في الأربعينات من القرن السابق في مدينة شيكاغو في الولايات المتحدة الأمريكية، وذلك عن طريق أحد رجال الأعمال الذي كان يملك مجموعة من </a:t>
            </a:r>
            <a:r>
              <a:rPr lang="ar-KW" dirty="0" err="1">
                <a:solidFill>
                  <a:srgbClr val="023C5B"/>
                </a:solidFill>
                <a:cs typeface="mohammad bold art 1" pitchFamily="2" charset="-78"/>
              </a:rPr>
              <a:t>المصابغ</a:t>
            </a:r>
            <a:r>
              <a:rPr lang="ar-KW" dirty="0">
                <a:solidFill>
                  <a:srgbClr val="023C5B"/>
                </a:solidFill>
                <a:cs typeface="mohammad bold art 1" pitchFamily="2" charset="-78"/>
              </a:rPr>
              <a:t>.</a:t>
            </a:r>
          </a:p>
          <a:p>
            <a:pPr marL="0" indent="0" algn="just" rtl="1">
              <a:lnSpc>
                <a:spcPct val="150000"/>
              </a:lnSpc>
              <a:buNone/>
            </a:pPr>
            <a:endParaRPr lang="en-US" dirty="0">
              <a:solidFill>
                <a:srgbClr val="023C5B"/>
              </a:solidFill>
              <a:cs typeface="mohammad bold art 1" pitchFamily="2" charset="-78"/>
            </a:endParaRPr>
          </a:p>
        </p:txBody>
      </p:sp>
    </p:spTree>
    <p:extLst>
      <p:ext uri="{BB962C8B-B14F-4D97-AF65-F5344CB8AC3E}">
        <p14:creationId xmlns:p14="http://schemas.microsoft.com/office/powerpoint/2010/main" val="499994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5695DC-558B-8BCA-747D-4293F4AF3FBA}"/>
              </a:ext>
            </a:extLst>
          </p:cNvPr>
          <p:cNvSpPr>
            <a:spLocks noGrp="1"/>
          </p:cNvSpPr>
          <p:nvPr>
            <p:ph type="title"/>
          </p:nvPr>
        </p:nvSpPr>
        <p:spPr>
          <a:xfrm>
            <a:off x="790303" y="1005205"/>
            <a:ext cx="10515600" cy="1325563"/>
          </a:xfrm>
        </p:spPr>
        <p:txBody>
          <a:bodyPr>
            <a:normAutofit/>
          </a:bodyPr>
          <a:lstStyle/>
          <a:p>
            <a:pPr algn="ctr" rtl="1"/>
            <a:r>
              <a:rPr lang="ar-KW" sz="3600" b="1" dirty="0">
                <a:solidFill>
                  <a:srgbClr val="B39019"/>
                </a:solidFill>
                <a:cs typeface="mohammad bold art 1" pitchFamily="2" charset="-78"/>
              </a:rPr>
              <a:t>اتجاهات جريمة غسل الأموال</a:t>
            </a:r>
            <a:endParaRPr lang="en-US" sz="3600" dirty="0">
              <a:solidFill>
                <a:srgbClr val="B39019"/>
              </a:solidFill>
              <a:cs typeface="mohammad bold art 1" pitchFamily="2" charset="-78"/>
            </a:endParaRPr>
          </a:p>
        </p:txBody>
      </p:sp>
      <p:sp>
        <p:nvSpPr>
          <p:cNvPr id="6" name="Content Placeholder 5">
            <a:extLst>
              <a:ext uri="{FF2B5EF4-FFF2-40B4-BE49-F238E27FC236}">
                <a16:creationId xmlns:a16="http://schemas.microsoft.com/office/drawing/2014/main" id="{1F69D1E5-1B4D-E52C-C016-89C7AA64F9C9}"/>
              </a:ext>
            </a:extLst>
          </p:cNvPr>
          <p:cNvSpPr>
            <a:spLocks noGrp="1"/>
          </p:cNvSpPr>
          <p:nvPr>
            <p:ph idx="1"/>
          </p:nvPr>
        </p:nvSpPr>
        <p:spPr>
          <a:xfrm>
            <a:off x="1201782" y="2506662"/>
            <a:ext cx="10661469" cy="4351338"/>
          </a:xfrm>
        </p:spPr>
        <p:txBody>
          <a:bodyPr/>
          <a:lstStyle/>
          <a:p>
            <a:pPr marL="0" lvl="0" indent="0" algn="just" rtl="1" fontAlgn="base">
              <a:lnSpc>
                <a:spcPct val="150000"/>
              </a:lnSpc>
              <a:spcBef>
                <a:spcPct val="0"/>
              </a:spcBef>
              <a:spcAft>
                <a:spcPts val="600"/>
              </a:spcAft>
              <a:buNone/>
            </a:pPr>
            <a:r>
              <a:rPr lang="ar-KW" sz="2800" dirty="0">
                <a:solidFill>
                  <a:schemeClr val="tx2"/>
                </a:solidFill>
                <a:latin typeface="Calibri" pitchFamily="34" charset="0"/>
                <a:cs typeface="mohammad bold art 1" pitchFamily="2" charset="-78"/>
              </a:rPr>
              <a:t>عملية غسل الأموال يمكن حدوثها، أو من خلال:</a:t>
            </a:r>
          </a:p>
          <a:p>
            <a:pPr algn="just" rtl="1" fontAlgn="base">
              <a:lnSpc>
                <a:spcPct val="150000"/>
              </a:lnSpc>
              <a:spcBef>
                <a:spcPct val="0"/>
              </a:spcBef>
              <a:spcAft>
                <a:spcPts val="600"/>
              </a:spcAft>
              <a:buFont typeface="Wingdings" panose="05000000000000000000" pitchFamily="2" charset="2"/>
              <a:buChar char="§"/>
            </a:pPr>
            <a:r>
              <a:rPr lang="ar-KW" sz="2800" dirty="0">
                <a:solidFill>
                  <a:schemeClr val="tx2"/>
                </a:solidFill>
                <a:latin typeface="Calibri" pitchFamily="34" charset="0"/>
                <a:cs typeface="mohammad bold art 1" pitchFamily="2" charset="-78"/>
              </a:rPr>
              <a:t>المؤسسات المالية (البنوك، شركات الاستثمار، شركات الوساطة).</a:t>
            </a:r>
          </a:p>
          <a:p>
            <a:pPr algn="just" rtl="1" fontAlgn="base">
              <a:lnSpc>
                <a:spcPct val="150000"/>
              </a:lnSpc>
              <a:spcBef>
                <a:spcPct val="0"/>
              </a:spcBef>
              <a:spcAft>
                <a:spcPts val="600"/>
              </a:spcAft>
              <a:buFont typeface="Wingdings" panose="05000000000000000000" pitchFamily="2" charset="2"/>
              <a:buChar char="§"/>
            </a:pPr>
            <a:r>
              <a:rPr lang="ar-KW" sz="2800" dirty="0">
                <a:solidFill>
                  <a:schemeClr val="tx2"/>
                </a:solidFill>
                <a:latin typeface="Calibri" pitchFamily="34" charset="0"/>
                <a:cs typeface="mohammad bold art 1" pitchFamily="2" charset="-78"/>
              </a:rPr>
              <a:t>الأصول (العقار، السيارات).</a:t>
            </a:r>
          </a:p>
          <a:p>
            <a:pPr algn="just" rtl="1" fontAlgn="base">
              <a:lnSpc>
                <a:spcPct val="150000"/>
              </a:lnSpc>
              <a:spcBef>
                <a:spcPct val="0"/>
              </a:spcBef>
              <a:spcAft>
                <a:spcPts val="600"/>
              </a:spcAft>
              <a:buFont typeface="Wingdings" panose="05000000000000000000" pitchFamily="2" charset="2"/>
              <a:buChar char="§"/>
            </a:pPr>
            <a:r>
              <a:rPr lang="ar-KW" sz="2800" dirty="0">
                <a:solidFill>
                  <a:schemeClr val="tx2"/>
                </a:solidFill>
                <a:latin typeface="Calibri" pitchFamily="34" charset="0"/>
                <a:cs typeface="mohammad bold art 1" pitchFamily="2" charset="-78"/>
              </a:rPr>
              <a:t>كل شي له قيمة.</a:t>
            </a:r>
          </a:p>
          <a:p>
            <a:pPr marL="0" indent="0" algn="just" rtl="1" fontAlgn="base">
              <a:lnSpc>
                <a:spcPct val="150000"/>
              </a:lnSpc>
              <a:spcBef>
                <a:spcPct val="0"/>
              </a:spcBef>
              <a:spcAft>
                <a:spcPts val="600"/>
              </a:spcAft>
              <a:buNone/>
            </a:pPr>
            <a:endParaRPr lang="ar-KW" sz="2800" dirty="0">
              <a:solidFill>
                <a:schemeClr val="tx2"/>
              </a:solidFill>
              <a:latin typeface="Calibri" pitchFamily="34" charset="0"/>
              <a:cs typeface="mohammad bold art 1" pitchFamily="2" charset="-78"/>
            </a:endParaRPr>
          </a:p>
          <a:p>
            <a:pPr marL="0" lvl="0" indent="0" algn="just" rtl="1" fontAlgn="base">
              <a:lnSpc>
                <a:spcPct val="150000"/>
              </a:lnSpc>
              <a:spcBef>
                <a:spcPct val="0"/>
              </a:spcBef>
              <a:spcAft>
                <a:spcPts val="600"/>
              </a:spcAft>
              <a:buNone/>
            </a:pPr>
            <a:endParaRPr lang="ar-KW" sz="2400" dirty="0">
              <a:solidFill>
                <a:schemeClr val="tx2"/>
              </a:solidFill>
              <a:latin typeface="Calibri" pitchFamily="34" charset="0"/>
              <a:cs typeface="mohammad bold art 1" pitchFamily="2" charset="-78"/>
            </a:endParaRPr>
          </a:p>
          <a:p>
            <a:pPr algn="just" rtl="1" fontAlgn="base">
              <a:lnSpc>
                <a:spcPct val="150000"/>
              </a:lnSpc>
              <a:spcBef>
                <a:spcPct val="0"/>
              </a:spcBef>
              <a:spcAft>
                <a:spcPts val="600"/>
              </a:spcAft>
              <a:buFont typeface="Wingdings" panose="05000000000000000000" pitchFamily="2" charset="2"/>
              <a:buChar char="§"/>
            </a:pPr>
            <a:endParaRPr lang="ar-SA" sz="2400" dirty="0">
              <a:solidFill>
                <a:schemeClr val="tx2"/>
              </a:solidFill>
              <a:latin typeface="Calibri" pitchFamily="34" charset="0"/>
              <a:cs typeface="mohammad bold art 1" pitchFamily="2" charset="-78"/>
            </a:endParaRPr>
          </a:p>
          <a:p>
            <a:pPr algn="just" rtl="1" fontAlgn="base">
              <a:lnSpc>
                <a:spcPct val="150000"/>
              </a:lnSpc>
              <a:spcBef>
                <a:spcPct val="0"/>
              </a:spcBef>
              <a:spcAft>
                <a:spcPts val="600"/>
              </a:spcAft>
              <a:buFont typeface="Wingdings" panose="05000000000000000000" pitchFamily="2" charset="2"/>
              <a:buChar char="§"/>
            </a:pPr>
            <a:endParaRPr lang="ar-KW" sz="2400" dirty="0">
              <a:solidFill>
                <a:schemeClr val="tx2"/>
              </a:solidFill>
              <a:latin typeface="Calibri" pitchFamily="34" charset="0"/>
              <a:cs typeface="mohammad bold art 1" pitchFamily="2" charset="-78"/>
            </a:endParaRPr>
          </a:p>
          <a:p>
            <a:pPr algn="r" rtl="1"/>
            <a:endParaRPr lang="en-US" dirty="0">
              <a:solidFill>
                <a:srgbClr val="023C5B"/>
              </a:solidFill>
              <a:cs typeface="mohammad bold art 1" pitchFamily="2" charset="-78"/>
            </a:endParaRPr>
          </a:p>
        </p:txBody>
      </p:sp>
    </p:spTree>
    <p:extLst>
      <p:ext uri="{BB962C8B-B14F-4D97-AF65-F5344CB8AC3E}">
        <p14:creationId xmlns:p14="http://schemas.microsoft.com/office/powerpoint/2010/main" val="3423248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TotalTime>
  <Words>1347</Words>
  <Application>Microsoft Office PowerPoint</Application>
  <PresentationFormat>Widescreen</PresentationFormat>
  <Paragraphs>232</Paragraphs>
  <Slides>35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Calibri Light</vt:lpstr>
      <vt:lpstr>Sakkal Majalla</vt:lpstr>
      <vt:lpstr>Wingdings</vt:lpstr>
      <vt:lpstr>Office Theme</vt:lpstr>
      <vt:lpstr>عمليات غسل الأموال وتمويل الإرهاب  تقديم السيد/ طارق محمد الجطيلي  04 مارس 2024 </vt:lpstr>
      <vt:lpstr>PowerPoint Presentation</vt:lpstr>
      <vt:lpstr>الهدف من الموضوع</vt:lpstr>
      <vt:lpstr>الأجندة</vt:lpstr>
      <vt:lpstr>الأجندة</vt:lpstr>
      <vt:lpstr>تعريف جريمة غسل الأموال</vt:lpstr>
      <vt:lpstr>تعريف جريمة غسل الأموال</vt:lpstr>
      <vt:lpstr>تاريخ جريمة غسل الأموال</vt:lpstr>
      <vt:lpstr>اتجاهات جريمة غسل الأموال</vt:lpstr>
      <vt:lpstr>أهمية الموضوع؟؟؟</vt:lpstr>
      <vt:lpstr>مراحل غسل الأموال  (كيف تتم العملية)</vt:lpstr>
      <vt:lpstr>مراحل غسل الأموال  (كيف تتم العملية)</vt:lpstr>
      <vt:lpstr>مراحل غسل الأموال  (كيف تتم العملية)</vt:lpstr>
      <vt:lpstr>مراحل غسل الأموال  (كيف تتم العملية)</vt:lpstr>
      <vt:lpstr>أساليب ومؤشرات جريمة غسل الأموال</vt:lpstr>
      <vt:lpstr>أساليب ومؤشرات جريمة غسل الأموال</vt:lpstr>
      <vt:lpstr>أضرار وآثار غسل الأموال</vt:lpstr>
      <vt:lpstr>أضرار وآثار غسل الأموال</vt:lpstr>
      <vt:lpstr>أضرار وآثار غسل الأموال</vt:lpstr>
      <vt:lpstr>أضرار وآثار غسل الأموال</vt:lpstr>
      <vt:lpstr>تعريف جريمة تمويل الإرهاب</vt:lpstr>
      <vt:lpstr>مراحل جريمة تمويل الإرهاب</vt:lpstr>
      <vt:lpstr>الفرق بين غسل الأموال وتمويل الإرهاب</vt:lpstr>
      <vt:lpstr>قوائم الإرهاب وأنواعها</vt:lpstr>
      <vt:lpstr>مكافحة غسل الأموال وتمويل الإرهاب</vt:lpstr>
      <vt:lpstr>PowerPoint Presentation</vt:lpstr>
      <vt:lpstr>مجموعة العمل المالي (FATF)</vt:lpstr>
      <vt:lpstr>مجموعة العمل المالي (FATF)</vt:lpstr>
      <vt:lpstr>القانون رقم (2013/106)</vt:lpstr>
      <vt:lpstr>قانون مكافحة غسل الأموال وتمويل الإرهاب رقم (106) لسنة 2013</vt:lpstr>
      <vt:lpstr>عملية التحقيق في جرائم غسل الأموال</vt:lpstr>
      <vt:lpstr>حالات واقعية</vt:lpstr>
      <vt:lpstr>حالات واقعية</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نبذة تعريفية عن هيئة أسواق المال</dc:title>
  <dc:creator>Ohoud Alajmi</dc:creator>
  <cp:lastModifiedBy>Ohoud Alajmi</cp:lastModifiedBy>
  <cp:revision>12</cp:revision>
  <dcterms:created xsi:type="dcterms:W3CDTF">2024-01-31T08:20:12Z</dcterms:created>
  <dcterms:modified xsi:type="dcterms:W3CDTF">2024-03-03T12:36:42Z</dcterms:modified>
</cp:coreProperties>
</file>